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60" r:id="rId4"/>
    <p:sldId id="259" r:id="rId5"/>
    <p:sldId id="261" r:id="rId6"/>
    <p:sldId id="262" r:id="rId7"/>
    <p:sldId id="263" r:id="rId8"/>
    <p:sldId id="264" r:id="rId9"/>
    <p:sldId id="266" r:id="rId10"/>
    <p:sldId id="267" r:id="rId11"/>
    <p:sldId id="268" r:id="rId12"/>
    <p:sldId id="277" r:id="rId13"/>
    <p:sldId id="279" r:id="rId14"/>
    <p:sldId id="273" r:id="rId15"/>
    <p:sldId id="276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8" autoAdjust="0"/>
  </p:normalViewPr>
  <p:slideViewPr>
    <p:cSldViewPr>
      <p:cViewPr>
        <p:scale>
          <a:sx n="100" d="100"/>
          <a:sy n="100" d="100"/>
        </p:scale>
        <p:origin x="-294" y="-1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24.08.2023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бъект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24.08.2023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24.08.2023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Объект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Объект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24.08.2023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24.08.2023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Объект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24.08.2023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24.08.2023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24.08.2023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2996952"/>
            <a:ext cx="5256584" cy="2520280"/>
          </a:xfrm>
        </p:spPr>
        <p:txBody>
          <a:bodyPr>
            <a:normAutofit fontScale="25000" lnSpcReduction="20000"/>
          </a:bodyPr>
          <a:lstStyle/>
          <a:p>
            <a:pPr algn="ctr" fontAlgn="base"/>
            <a:endParaRPr lang="ru-RU" sz="11200" b="1" dirty="0" smtClean="0">
              <a:solidFill>
                <a:srgbClr val="660033"/>
              </a:solidFill>
              <a:latin typeface="Meiryo" panose="020B0604030504040204" pitchFamily="34" charset="-128"/>
              <a:ea typeface="Meiryo" panose="020B0604030504040204" pitchFamily="34" charset="-128"/>
              <a:cs typeface="Mongolian Baiti" panose="03000500000000000000" pitchFamily="66" charset="0"/>
            </a:endParaRPr>
          </a:p>
          <a:p>
            <a:pPr algn="ctr" fontAlgn="base"/>
            <a:r>
              <a:rPr lang="ru-RU" sz="11200" b="1" dirty="0" smtClean="0">
                <a:solidFill>
                  <a:srgbClr val="660033"/>
                </a:solidFill>
                <a:latin typeface="Meiryo" panose="020B0604030504040204" pitchFamily="34" charset="-128"/>
                <a:ea typeface="Meiryo" panose="020B0604030504040204" pitchFamily="34" charset="-128"/>
                <a:cs typeface="Mongolian Baiti" panose="03000500000000000000" pitchFamily="66" charset="0"/>
              </a:rPr>
              <a:t>Краткая </a:t>
            </a:r>
            <a:r>
              <a:rPr lang="ru-RU" sz="11200" b="1" dirty="0" smtClean="0">
                <a:solidFill>
                  <a:srgbClr val="660033"/>
                </a:solidFill>
                <a:latin typeface="Meiryo" panose="020B0604030504040204" pitchFamily="34" charset="-128"/>
                <a:ea typeface="Meiryo" panose="020B0604030504040204" pitchFamily="34" charset="-128"/>
                <a:cs typeface="Mongolian Baiti" panose="03000500000000000000" pitchFamily="66" charset="0"/>
              </a:rPr>
              <a:t>презентация </a:t>
            </a:r>
            <a:r>
              <a:rPr lang="ru-RU" sz="11200" b="1" dirty="0" smtClean="0">
                <a:solidFill>
                  <a:srgbClr val="660033"/>
                </a:solidFill>
                <a:latin typeface="Meiryo" panose="020B0604030504040204" pitchFamily="34" charset="-128"/>
                <a:ea typeface="Meiryo" panose="020B0604030504040204" pitchFamily="34" charset="-128"/>
                <a:cs typeface="Mongolian Baiti" panose="03000500000000000000" pitchFamily="66" charset="0"/>
              </a:rPr>
              <a:t> </a:t>
            </a:r>
            <a:endParaRPr lang="ru-RU" sz="11200" b="1" dirty="0" smtClean="0">
              <a:solidFill>
                <a:srgbClr val="660033"/>
              </a:solidFill>
              <a:latin typeface="Meiryo" panose="020B0604030504040204" pitchFamily="34" charset="-128"/>
              <a:ea typeface="Meiryo" panose="020B0604030504040204" pitchFamily="34" charset="-128"/>
              <a:cs typeface="Mongolian Baiti" panose="03000500000000000000" pitchFamily="66" charset="0"/>
            </a:endParaRPr>
          </a:p>
          <a:p>
            <a:pPr algn="ctr" fontAlgn="base"/>
            <a:r>
              <a:rPr lang="ru-RU" sz="11200" b="1" dirty="0" smtClean="0">
                <a:solidFill>
                  <a:srgbClr val="660033"/>
                </a:solidFill>
                <a:latin typeface="Meiryo" panose="020B0604030504040204" pitchFamily="34" charset="-128"/>
                <a:ea typeface="Meiryo" panose="020B0604030504040204" pitchFamily="34" charset="-128"/>
                <a:cs typeface="Mongolian Baiti" panose="03000500000000000000" pitchFamily="66" charset="0"/>
              </a:rPr>
              <a:t>образовательной  </a:t>
            </a:r>
          </a:p>
          <a:p>
            <a:pPr algn="ctr" fontAlgn="base"/>
            <a:r>
              <a:rPr lang="ru-RU" sz="11200" b="1" dirty="0" smtClean="0">
                <a:solidFill>
                  <a:srgbClr val="660033"/>
                </a:solidFill>
                <a:latin typeface="Meiryo" panose="020B0604030504040204" pitchFamily="34" charset="-128"/>
                <a:ea typeface="Meiryo" panose="020B0604030504040204" pitchFamily="34" charset="-128"/>
                <a:cs typeface="Mongolian Baiti" panose="03000500000000000000" pitchFamily="66" charset="0"/>
              </a:rPr>
              <a:t>программы</a:t>
            </a:r>
            <a:endParaRPr lang="ru-RU" sz="11200" dirty="0" smtClean="0">
              <a:solidFill>
                <a:srgbClr val="660033"/>
              </a:solidFill>
              <a:latin typeface="Meiryo" panose="020B0604030504040204" pitchFamily="34" charset="-128"/>
              <a:ea typeface="Meiryo" panose="020B0604030504040204" pitchFamily="34" charset="-128"/>
              <a:cs typeface="Mongolian Baiti" panose="03000500000000000000" pitchFamily="66" charset="0"/>
            </a:endParaRPr>
          </a:p>
          <a:p>
            <a:pPr fontAlgn="base"/>
            <a:r>
              <a:rPr lang="ru-RU" sz="7200" b="1" dirty="0">
                <a:solidFill>
                  <a:srgbClr val="660033"/>
                </a:solidFill>
                <a:latin typeface="Meiryo" panose="020B0604030504040204" pitchFamily="34" charset="-128"/>
                <a:ea typeface="Meiryo" panose="020B0604030504040204" pitchFamily="34" charset="-128"/>
                <a:cs typeface="Mongolian Baiti" panose="03000500000000000000" pitchFamily="66" charset="0"/>
              </a:rPr>
              <a:t>Дополнительный раздел</a:t>
            </a:r>
          </a:p>
          <a:p>
            <a:pPr algn="ctr" fontAlgn="base"/>
            <a:endParaRPr lang="ru-RU" sz="9600" b="1" dirty="0" smtClean="0">
              <a:solidFill>
                <a:srgbClr val="660033"/>
              </a:solidFill>
              <a:latin typeface="Meiryo" panose="020B0604030504040204" pitchFamily="34" charset="-128"/>
              <a:ea typeface="Meiryo" panose="020B0604030504040204" pitchFamily="34" charset="-128"/>
              <a:cs typeface="Mongolian Baiti" panose="03000500000000000000" pitchFamily="66" charset="0"/>
            </a:endParaRPr>
          </a:p>
          <a:p>
            <a:pPr algn="ctr" fontAlgn="base"/>
            <a:endParaRPr lang="ru-RU" sz="9600" dirty="0" smtClean="0">
              <a:solidFill>
                <a:srgbClr val="660033"/>
              </a:solidFill>
              <a:latin typeface="Monotype Corsiva" pitchFamily="66" charset="0"/>
            </a:endParaRPr>
          </a:p>
          <a:p>
            <a:pPr algn="ctr"/>
            <a:r>
              <a:rPr lang="ru-RU" sz="9600" b="1" dirty="0" smtClean="0">
                <a:solidFill>
                  <a:srgbClr val="660033"/>
                </a:solidFill>
                <a:latin typeface="Monotype Corsiva" pitchFamily="66" charset="0"/>
                <a:cs typeface="Times New Roman" pitchFamily="18" charset="0"/>
              </a:rPr>
              <a:t> </a:t>
            </a:r>
            <a:endParaRPr lang="ru-RU" sz="9600" dirty="0" smtClean="0">
              <a:solidFill>
                <a:srgbClr val="660033"/>
              </a:solidFill>
              <a:latin typeface="Monotype Corsiva" pitchFamily="66" charset="0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1026" name="Picture 2" descr="C:\МОЯ информация\садик\САЙТ\до 2015\детский сад Умка\logotip_w273_h17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7955" y="451383"/>
            <a:ext cx="1192246" cy="1442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МОЯ информация\садик\САЙТ\до 2015\детский сад Умка\zdanie_w273_h17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2996952"/>
            <a:ext cx="2692183" cy="2016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827584" y="476672"/>
            <a:ext cx="5925368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ru-RU" sz="2000" b="1" dirty="0" smtClean="0">
                <a:solidFill>
                  <a:srgbClr val="660033"/>
                </a:solidFill>
                <a:latin typeface="Meiryo" panose="020B0604030504040204" pitchFamily="34" charset="-128"/>
                <a:ea typeface="Meiryo" panose="020B0604030504040204" pitchFamily="34" charset="-128"/>
                <a:cs typeface="Mongolian Baiti" panose="03000500000000000000" pitchFamily="66" charset="0"/>
              </a:rPr>
              <a:t>Муниципальное дошкольное</a:t>
            </a:r>
            <a:endParaRPr lang="ru-RU" sz="2000" dirty="0">
              <a:solidFill>
                <a:srgbClr val="660033"/>
              </a:solidFill>
              <a:latin typeface="Meiryo" panose="020B0604030504040204" pitchFamily="34" charset="-128"/>
              <a:ea typeface="Meiryo" panose="020B0604030504040204" pitchFamily="34" charset="-128"/>
              <a:cs typeface="Mongolian Baiti" panose="03000500000000000000" pitchFamily="66" charset="0"/>
            </a:endParaRPr>
          </a:p>
          <a:p>
            <a:pPr algn="ctr" fontAlgn="base"/>
            <a:r>
              <a:rPr lang="ru-RU" sz="2000" b="1" dirty="0" smtClean="0">
                <a:solidFill>
                  <a:srgbClr val="660033"/>
                </a:solidFill>
                <a:latin typeface="Meiryo" panose="020B0604030504040204" pitchFamily="34" charset="-128"/>
                <a:ea typeface="Meiryo" panose="020B0604030504040204" pitchFamily="34" charset="-128"/>
                <a:cs typeface="Mongolian Baiti" panose="03000500000000000000" pitchFamily="66" charset="0"/>
              </a:rPr>
              <a:t>образовательное учреждение </a:t>
            </a:r>
            <a:endParaRPr lang="ru-RU" sz="2000" dirty="0">
              <a:solidFill>
                <a:srgbClr val="660033"/>
              </a:solidFill>
              <a:latin typeface="Meiryo" panose="020B0604030504040204" pitchFamily="34" charset="-128"/>
              <a:ea typeface="Meiryo" panose="020B0604030504040204" pitchFamily="34" charset="-128"/>
              <a:cs typeface="Mongolian Baiti" panose="03000500000000000000" pitchFamily="66" charset="0"/>
            </a:endParaRPr>
          </a:p>
          <a:p>
            <a:pPr algn="ctr" fontAlgn="base"/>
            <a:r>
              <a:rPr lang="ru-RU" sz="2000" b="1" dirty="0">
                <a:solidFill>
                  <a:srgbClr val="660033"/>
                </a:solidFill>
                <a:latin typeface="Meiryo" panose="020B0604030504040204" pitchFamily="34" charset="-128"/>
                <a:ea typeface="Meiryo" panose="020B0604030504040204" pitchFamily="34" charset="-128"/>
                <a:cs typeface="Mongolian Baiti" panose="03000500000000000000" pitchFamily="66" charset="0"/>
              </a:rPr>
              <a:t>«Детский сад № 100</a:t>
            </a:r>
            <a:r>
              <a:rPr lang="ru-RU" sz="2000" b="1" dirty="0" smtClean="0">
                <a:solidFill>
                  <a:srgbClr val="660033"/>
                </a:solidFill>
                <a:latin typeface="Meiryo" panose="020B0604030504040204" pitchFamily="34" charset="-128"/>
                <a:ea typeface="Meiryo" panose="020B0604030504040204" pitchFamily="34" charset="-128"/>
                <a:cs typeface="Mongolian Baiti" panose="03000500000000000000" pitchFamily="66" charset="0"/>
              </a:rPr>
              <a:t>»</a:t>
            </a:r>
          </a:p>
          <a:p>
            <a:pPr algn="ctr" fontAlgn="base"/>
            <a:r>
              <a:rPr lang="ru-RU" sz="2000" b="1" dirty="0" smtClean="0">
                <a:solidFill>
                  <a:srgbClr val="660033"/>
                </a:solidFill>
                <a:latin typeface="Meiryo" panose="020B0604030504040204" pitchFamily="34" charset="-128"/>
                <a:ea typeface="Meiryo" panose="020B0604030504040204" pitchFamily="34" charset="-128"/>
                <a:cs typeface="Mongolian Baiti" panose="03000500000000000000" pitchFamily="66" charset="0"/>
              </a:rPr>
              <a:t>г. Ярославль</a:t>
            </a:r>
            <a:endParaRPr lang="ru-RU" sz="2000" dirty="0">
              <a:solidFill>
                <a:srgbClr val="660033"/>
              </a:solidFill>
              <a:latin typeface="Meiryo" panose="020B0604030504040204" pitchFamily="34" charset="-128"/>
              <a:ea typeface="Meiryo" panose="020B0604030504040204" pitchFamily="34" charset="-128"/>
              <a:cs typeface="Mongolian Baiti" panose="03000500000000000000" pitchFamily="66" charset="0"/>
            </a:endParaRPr>
          </a:p>
          <a:p>
            <a:pPr algn="ctr" fontAlgn="base"/>
            <a:r>
              <a:rPr lang="ru-RU" sz="1600" b="1" dirty="0" smtClean="0">
                <a:solidFill>
                  <a:srgbClr val="660033"/>
                </a:solidFill>
                <a:latin typeface="Meiryo" panose="020B0604030504040204" pitchFamily="34" charset="-128"/>
                <a:ea typeface="Meiryo" panose="020B0604030504040204" pitchFamily="34" charset="-128"/>
                <a:cs typeface="Mongolian Baiti" panose="03000500000000000000" pitchFamily="66" charset="0"/>
              </a:rPr>
              <a:t>Телефон: (4852) 75-86-00</a:t>
            </a:r>
          </a:p>
          <a:p>
            <a:pPr algn="ctr" fontAlgn="base"/>
            <a:r>
              <a:rPr lang="en-US" sz="1600" b="1" dirty="0" smtClean="0">
                <a:solidFill>
                  <a:srgbClr val="660033"/>
                </a:solidFill>
                <a:latin typeface="Meiryo" panose="020B0604030504040204" pitchFamily="34" charset="-128"/>
                <a:ea typeface="Meiryo" panose="020B0604030504040204" pitchFamily="34" charset="-128"/>
                <a:cs typeface="Mongolian Baiti" panose="03000500000000000000" pitchFamily="66" charset="0"/>
              </a:rPr>
              <a:t>E-mail</a:t>
            </a:r>
            <a:r>
              <a:rPr lang="ru-RU" sz="1600" b="1" dirty="0" smtClean="0">
                <a:solidFill>
                  <a:srgbClr val="660033"/>
                </a:solidFill>
                <a:latin typeface="Meiryo" panose="020B0604030504040204" pitchFamily="34" charset="-128"/>
                <a:ea typeface="Meiryo" panose="020B0604030504040204" pitchFamily="34" charset="-128"/>
                <a:cs typeface="Mongolian Baiti" panose="03000500000000000000" pitchFamily="66" charset="0"/>
              </a:rPr>
              <a:t>: </a:t>
            </a:r>
            <a:r>
              <a:rPr lang="en-US" sz="1600" b="1" dirty="0" smtClean="0">
                <a:solidFill>
                  <a:srgbClr val="660033"/>
                </a:solidFill>
                <a:latin typeface="Meiryo" panose="020B0604030504040204" pitchFamily="34" charset="-128"/>
                <a:ea typeface="Meiryo" panose="020B0604030504040204" pitchFamily="34" charset="-128"/>
                <a:cs typeface="Mongolian Baiti" panose="03000500000000000000" pitchFamily="66" charset="0"/>
              </a:rPr>
              <a:t>yardou100@yandex.ru</a:t>
            </a:r>
            <a:endParaRPr lang="ru-RU" sz="2000" b="1" dirty="0" smtClean="0">
              <a:solidFill>
                <a:srgbClr val="660033"/>
              </a:solidFill>
              <a:latin typeface="Meiryo" panose="020B0604030504040204" pitchFamily="34" charset="-128"/>
              <a:ea typeface="Meiryo" panose="020B0604030504040204" pitchFamily="34" charset="-128"/>
              <a:cs typeface="Mongolian Baiti" panose="03000500000000000000" pitchFamily="66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638123" y="5805264"/>
            <a:ext cx="18677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base"/>
            <a:r>
              <a:rPr lang="ru-RU" b="1" dirty="0">
                <a:solidFill>
                  <a:srgbClr val="660033"/>
                </a:solidFill>
                <a:latin typeface="Meiryo" panose="020B0604030504040204" pitchFamily="34" charset="-128"/>
                <a:ea typeface="Meiryo" panose="020B0604030504040204" pitchFamily="34" charset="-128"/>
                <a:cs typeface="Mongolian Baiti" panose="03000500000000000000" pitchFamily="66" charset="0"/>
              </a:rPr>
              <a:t>г. Ярославль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8075240" cy="482724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sz="3100" b="1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в раннем возрасте (</a:t>
            </a:r>
            <a:r>
              <a:rPr lang="ru-RU" sz="3100" b="1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1,5 года </a:t>
            </a:r>
            <a:r>
              <a:rPr lang="ru-RU" sz="3100" b="1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- 3 года)</a:t>
            </a:r>
            <a:r>
              <a:rPr lang="ru-RU" sz="3100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lvl="0" algn="just">
              <a:buClr>
                <a:srgbClr val="660033"/>
              </a:buClr>
              <a:buFont typeface="Wingdings" panose="05000000000000000000" pitchFamily="2" charset="2"/>
              <a:buChar char="Ø"/>
            </a:pPr>
            <a:r>
              <a:rPr lang="ru-RU" sz="3100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предметная деятельность и игры с составными и динамическими игрушками; экспериментирование с материалами и веществами (песок, вода, тесто и пр.);</a:t>
            </a:r>
          </a:p>
          <a:p>
            <a:pPr lvl="0" algn="just">
              <a:buClr>
                <a:srgbClr val="660033"/>
              </a:buClr>
              <a:buFont typeface="Wingdings" panose="05000000000000000000" pitchFamily="2" charset="2"/>
              <a:buChar char="Ø"/>
            </a:pPr>
            <a:r>
              <a:rPr lang="ru-RU" sz="3100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общение с взрослым и совместные игры со сверстниками под руководством взрослого;</a:t>
            </a:r>
          </a:p>
          <a:p>
            <a:pPr lvl="0" algn="just">
              <a:buClr>
                <a:srgbClr val="660033"/>
              </a:buClr>
              <a:buFont typeface="Wingdings" panose="05000000000000000000" pitchFamily="2" charset="2"/>
              <a:buChar char="Ø"/>
            </a:pPr>
            <a:r>
              <a:rPr lang="ru-RU" sz="3100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самообслуживание и действия с бытовыми предметами-орудиями (ложка, совок, лопатка и пр.);</a:t>
            </a:r>
          </a:p>
          <a:p>
            <a:pPr lvl="0" algn="just">
              <a:buClr>
                <a:srgbClr val="660033"/>
              </a:buClr>
              <a:buFont typeface="Wingdings" panose="05000000000000000000" pitchFamily="2" charset="2"/>
              <a:buChar char="Ø"/>
            </a:pPr>
            <a:r>
              <a:rPr lang="ru-RU" sz="3100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восприятие смысла музыки, сказок, стихов, рассматривание картинок;</a:t>
            </a:r>
          </a:p>
          <a:p>
            <a:pPr lvl="0" algn="just">
              <a:buClr>
                <a:srgbClr val="660033"/>
              </a:buClr>
              <a:buFont typeface="Wingdings" panose="05000000000000000000" pitchFamily="2" charset="2"/>
              <a:buChar char="Ø"/>
            </a:pPr>
            <a:r>
              <a:rPr lang="ru-RU" sz="3100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двигательная активность.</a:t>
            </a:r>
          </a:p>
          <a:p>
            <a:pPr>
              <a:buFont typeface="Wingdings" pitchFamily="2" charset="2"/>
              <a:buChar char="q"/>
            </a:pPr>
            <a:endParaRPr lang="ru-RU" sz="3100" dirty="0" smtClean="0">
              <a:solidFill>
                <a:srgbClr val="660033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476672"/>
            <a:ext cx="8686800" cy="576064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Виды деятельности</a:t>
            </a:r>
            <a:endParaRPr lang="ru-RU" sz="2800" b="1" dirty="0">
              <a:solidFill>
                <a:srgbClr val="660033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196752"/>
            <a:ext cx="8568952" cy="518457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800" b="1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2000" b="1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для детей дошкольного возраста (3 года - 8 лет):</a:t>
            </a:r>
            <a:endParaRPr lang="ru-RU" sz="2000" dirty="0" smtClean="0">
              <a:solidFill>
                <a:srgbClr val="660033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Clr>
                <a:srgbClr val="660033"/>
              </a:buClr>
              <a:buFont typeface="Wingdings" panose="05000000000000000000" pitchFamily="2" charset="2"/>
              <a:buChar char="Ø"/>
            </a:pPr>
            <a:r>
              <a:rPr lang="ru-RU" sz="1800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ряд видов деятельности, таких как игровая, включая сюжетно-ролевую игру, игру с правилами и другие виды игры;</a:t>
            </a:r>
          </a:p>
          <a:p>
            <a:pPr lvl="0" algn="just">
              <a:buClr>
                <a:srgbClr val="660033"/>
              </a:buClr>
              <a:buFont typeface="Wingdings" panose="05000000000000000000" pitchFamily="2" charset="2"/>
              <a:buChar char="Ø"/>
            </a:pPr>
            <a:r>
              <a:rPr lang="ru-RU" sz="1800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коммуникативная (общение и взаимодействие со взрослыми и сверстниками);</a:t>
            </a:r>
          </a:p>
          <a:p>
            <a:pPr lvl="0" algn="just">
              <a:buClr>
                <a:srgbClr val="660033"/>
              </a:buClr>
              <a:buFont typeface="Wingdings" panose="05000000000000000000" pitchFamily="2" charset="2"/>
              <a:buChar char="Ø"/>
            </a:pPr>
            <a:r>
              <a:rPr lang="ru-RU" sz="1800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познавательно-исследовательская (исследования объектов окружающего мира и экспериментирования с ними);</a:t>
            </a:r>
          </a:p>
          <a:p>
            <a:pPr lvl="0" algn="just">
              <a:buClr>
                <a:srgbClr val="660033"/>
              </a:buClr>
              <a:buFont typeface="Wingdings" panose="05000000000000000000" pitchFamily="2" charset="2"/>
              <a:buChar char="Ø"/>
            </a:pPr>
            <a:r>
              <a:rPr lang="ru-RU" sz="1800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восприятие художественной литературы и фольклора;</a:t>
            </a:r>
          </a:p>
          <a:p>
            <a:pPr lvl="0" algn="just">
              <a:buClr>
                <a:srgbClr val="660033"/>
              </a:buClr>
              <a:buFont typeface="Wingdings" panose="05000000000000000000" pitchFamily="2" charset="2"/>
              <a:buChar char="Ø"/>
            </a:pPr>
            <a:r>
              <a:rPr lang="ru-RU" sz="1800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самообслуживание и элементарный бытовой труд (в помещении и на улице);</a:t>
            </a:r>
          </a:p>
          <a:p>
            <a:pPr lvl="0" algn="just">
              <a:buClr>
                <a:srgbClr val="660033"/>
              </a:buClr>
              <a:buFont typeface="Wingdings" panose="05000000000000000000" pitchFamily="2" charset="2"/>
              <a:buChar char="Ø"/>
            </a:pPr>
            <a:r>
              <a:rPr lang="ru-RU" sz="1800" dirty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sz="1800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онструктивно-модельная (конструирование </a:t>
            </a:r>
            <a:r>
              <a:rPr lang="ru-RU" sz="1800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из разного материала, включая конструкторы, модули, бумагу, природный и иной </a:t>
            </a:r>
            <a:r>
              <a:rPr lang="ru-RU" sz="1800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материал);</a:t>
            </a:r>
            <a:endParaRPr lang="ru-RU" sz="1800" dirty="0" smtClean="0">
              <a:solidFill>
                <a:srgbClr val="660033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Clr>
                <a:srgbClr val="660033"/>
              </a:buClr>
              <a:buFont typeface="Wingdings" panose="05000000000000000000" pitchFamily="2" charset="2"/>
              <a:buChar char="Ø"/>
            </a:pPr>
            <a:r>
              <a:rPr lang="ru-RU" sz="1800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изобразительная (рисование, лепка, аппликация);</a:t>
            </a:r>
          </a:p>
          <a:p>
            <a:pPr lvl="0" algn="just">
              <a:buClr>
                <a:srgbClr val="660033"/>
              </a:buClr>
              <a:buFont typeface="Wingdings" panose="05000000000000000000" pitchFamily="2" charset="2"/>
              <a:buChar char="Ø"/>
            </a:pPr>
            <a:r>
              <a:rPr lang="ru-RU" sz="1800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музыкальная (восприятие и понимание смысла музыкальных произведений, пение, музыкально-ритмические движения, игры на детских музыкальных инструментах);</a:t>
            </a:r>
          </a:p>
          <a:p>
            <a:pPr lvl="0" algn="just">
              <a:buClr>
                <a:srgbClr val="660033"/>
              </a:buClr>
              <a:buFont typeface="Wingdings" panose="05000000000000000000" pitchFamily="2" charset="2"/>
              <a:buChar char="Ø"/>
            </a:pPr>
            <a:r>
              <a:rPr lang="ru-RU" sz="1800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двигательная (овладение основными движениями) формы активности ребенка.</a:t>
            </a:r>
            <a:endParaRPr lang="ru-RU" sz="1800" dirty="0">
              <a:solidFill>
                <a:srgbClr val="66003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648072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Виды деятельности</a:t>
            </a:r>
            <a:endParaRPr lang="ru-RU" sz="2800" b="1" dirty="0">
              <a:solidFill>
                <a:srgbClr val="660033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196752"/>
            <a:ext cx="8568952" cy="5184576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buNone/>
            </a:pPr>
            <a:r>
              <a:rPr lang="ru-RU" sz="1800" dirty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Общая цель воспитания в дошкольной образовательной организации - личностное развитие каждого ребёнка с учётом его индивидуальности и создание условий для позитивной социализации детей на основе традиционных ценностей российского общества, что предполагает:</a:t>
            </a:r>
          </a:p>
          <a:p>
            <a:pPr>
              <a:lnSpc>
                <a:spcPct val="150000"/>
              </a:lnSpc>
              <a:buNone/>
            </a:pPr>
            <a:r>
              <a:rPr lang="ru-RU" sz="1800" dirty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1) формирование первоначальных представлений о традиционных ценностях российского народа, социально приемлемых нормах и правилах поведения;</a:t>
            </a:r>
          </a:p>
          <a:p>
            <a:pPr>
              <a:lnSpc>
                <a:spcPct val="150000"/>
              </a:lnSpc>
              <a:buNone/>
            </a:pPr>
            <a:r>
              <a:rPr lang="ru-RU" sz="1800" dirty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2) формирование ценностного отношения к окружающему миру (природному и социокультурному), другим людям, самому себе;</a:t>
            </a:r>
          </a:p>
          <a:p>
            <a:pPr>
              <a:lnSpc>
                <a:spcPct val="150000"/>
              </a:lnSpc>
              <a:buNone/>
            </a:pPr>
            <a:r>
              <a:rPr lang="ru-RU" sz="1800" dirty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3) становление первичного опыта деятельности и поведения в соответствии с традиционными ценностями, принятыми в обществе нормами и правилами.</a:t>
            </a:r>
          </a:p>
          <a:p>
            <a:pPr>
              <a:buNone/>
            </a:pPr>
            <a:endParaRPr lang="ru-RU" sz="1800" dirty="0">
              <a:solidFill>
                <a:srgbClr val="66003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648072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Программа воспитания</a:t>
            </a:r>
            <a:endParaRPr lang="ru-RU" sz="2800" b="1" dirty="0">
              <a:solidFill>
                <a:srgbClr val="660033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4886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73172714"/>
              </p:ext>
            </p:extLst>
          </p:nvPr>
        </p:nvGraphicFramePr>
        <p:xfrm>
          <a:off x="539552" y="1268760"/>
          <a:ext cx="8136904" cy="4723457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728192"/>
                <a:gridCol w="6408712"/>
              </a:tblGrid>
              <a:tr h="2880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Направления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Ценности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5949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Патриотическое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Ценности - Родина и природа лежат в основе патриотического направления воспитания. Чувство патриотизма возникает у ребёнка вследствие воспитания у него нравственных качеств, интереса, чувства любви и уважения к своей стране - России, своему краю, малой родине, своему народу и народу России в целом (гражданский патриотизм), ответственности, ощущения принадлежности к своему народу.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Патриотическое направление воспитания базируется на идее патриотизма как нравственного чувства, которое вырастает из культуры человеческого бытия, особенностей образа жизни и её уклада, народных и семейных традиций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813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Духовно-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нравственное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Ценности - жизнь, милосердие, добро лежат в основе духовно-нравственного направления воспитания.</a:t>
                      </a:r>
                    </a:p>
                  </a:txBody>
                  <a:tcPr marL="68580" marR="68580" marT="0" marB="0"/>
                </a:tc>
              </a:tr>
              <a:tr h="35949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Социальное </a:t>
                      </a: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Ценности - семья, дружба, человек и сотрудничество лежат в основе социального направления воспитания.</a:t>
                      </a:r>
                    </a:p>
                  </a:txBody>
                  <a:tcPr marL="68580" marR="68580" marT="0" marB="0"/>
                </a:tc>
              </a:tr>
              <a:tr h="35949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Познавательное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Ценность - познание лежит в основе познавательного направления воспитания.</a:t>
                      </a:r>
                    </a:p>
                  </a:txBody>
                  <a:tcPr marL="68580" marR="68580" marT="0" marB="0"/>
                </a:tc>
              </a:tr>
              <a:tr h="35949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Физическое и </a:t>
                      </a:r>
                      <a:r>
                        <a:rPr lang="ru-RU" sz="12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оздоровительное</a:t>
                      </a: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Ценности - жизнь и здоровье лежит в основе физического и оздоровительного направления воспитания.</a:t>
                      </a:r>
                    </a:p>
                  </a:txBody>
                  <a:tcPr marL="68580" marR="68580" marT="0" marB="0"/>
                </a:tc>
              </a:tr>
              <a:tr h="4486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Трудовое </a:t>
                      </a: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Ценность - труд лежит в основе трудового направления воспитания.</a:t>
                      </a:r>
                    </a:p>
                  </a:txBody>
                  <a:tcPr marL="68580" marR="68580" marT="0" marB="0"/>
                </a:tc>
              </a:tr>
              <a:tr h="35949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Эстетическое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Ценности - культура, красота, лежат в основе эстетического направления воспитания.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60648"/>
            <a:ext cx="9144000" cy="614346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Направления воспитания</a:t>
            </a:r>
            <a:endParaRPr lang="ru-RU" sz="2800" b="1" dirty="0">
              <a:solidFill>
                <a:srgbClr val="660033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0183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l="3430" t="7805" r="3067" b="24548"/>
          <a:stretch>
            <a:fillRect/>
          </a:stretch>
        </p:blipFill>
        <p:spPr bwMode="auto">
          <a:xfrm>
            <a:off x="323528" y="1196752"/>
            <a:ext cx="8521339" cy="5357850"/>
          </a:xfrm>
          <a:prstGeom prst="rect">
            <a:avLst/>
          </a:prstGeom>
          <a:solidFill>
            <a:srgbClr val="660033"/>
          </a:solidFill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285728"/>
            <a:ext cx="8686800" cy="857256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Основные формы сотрудничества  с родителями (законными представителями) воспитанников</a:t>
            </a:r>
            <a:endParaRPr lang="ru-RU" sz="2400" b="1" dirty="0">
              <a:solidFill>
                <a:srgbClr val="660033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59632" y="2492896"/>
            <a:ext cx="6715472" cy="98987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800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Times New Roman" pitchFamily="18" charset="0"/>
              </a:rPr>
              <a:t>Спасибо за внимание!</a:t>
            </a:r>
          </a:p>
          <a:p>
            <a:pPr algn="ctr">
              <a:buNone/>
            </a:pPr>
            <a:endParaRPr lang="ru-RU" sz="4000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836712"/>
            <a:ext cx="8686800" cy="785818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Образовательная </a:t>
            </a:r>
            <a:r>
              <a:rPr lang="ru-RU" sz="2800" b="1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программа ДОУ разработана </a:t>
            </a:r>
            <a:r>
              <a:rPr lang="ru-RU" sz="2800" b="1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на основе </a:t>
            </a:r>
            <a:r>
              <a:rPr lang="ru-RU" sz="2800" b="1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ФГОС </a:t>
            </a:r>
            <a:r>
              <a:rPr lang="ru-RU" sz="2800" b="1" dirty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ДО и федеральной образовательной программы дошкольного </a:t>
            </a:r>
            <a:r>
              <a:rPr lang="ru-RU" sz="2800" b="1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образования (ФОП ДО)</a:t>
            </a:r>
            <a:endParaRPr lang="ru-RU" sz="2800" dirty="0">
              <a:solidFill>
                <a:srgbClr val="66003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1" y="1700808"/>
            <a:ext cx="3672408" cy="28850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 descr="C:\Users\светлана\Desktop\snimok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4725144"/>
            <a:ext cx="5312594" cy="16670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15272"/>
          </a:xfrm>
        </p:spPr>
        <p:txBody>
          <a:bodyPr>
            <a:normAutofit fontScale="85000" lnSpcReduction="10000"/>
          </a:bodyPr>
          <a:lstStyle/>
          <a:p>
            <a:pPr algn="just">
              <a:lnSpc>
                <a:spcPts val="2400"/>
              </a:lnSpc>
              <a:spcBef>
                <a:spcPts val="0"/>
              </a:spcBef>
              <a:buClr>
                <a:schemeClr val="bg2">
                  <a:lumMod val="50000"/>
                </a:schemeClr>
              </a:buClr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     МДОУ «Детский сад № </a:t>
            </a:r>
            <a:r>
              <a:rPr lang="en-US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ru-RU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0» работает в режиме 5-ти дневной недели с выходными днями: суббота, воскресенье и праздничные дни, с 12-ти часовым пребыванием детей: с 7.00 до 19.00.</a:t>
            </a:r>
          </a:p>
          <a:p>
            <a:pPr algn="just">
              <a:lnSpc>
                <a:spcPts val="2400"/>
              </a:lnSpc>
              <a:spcBef>
                <a:spcPts val="0"/>
              </a:spcBef>
              <a:buClr>
                <a:schemeClr val="bg2">
                  <a:lumMod val="50000"/>
                </a:schemeClr>
              </a:buClr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     МДОУ «Детский сад № 100» осуществляет обучение, воспитание в интересах личности, общества, государства, обеспечивает охрану жизни и укрепление здоровья, создает благоприятные условия для разностороннего развития личности, в том числе возможность удовлетворения потребности ребенка в самообразовании и получении дополнительного образования.</a:t>
            </a:r>
          </a:p>
          <a:p>
            <a:pPr algn="just">
              <a:lnSpc>
                <a:spcPts val="2400"/>
              </a:lnSpc>
              <a:spcBef>
                <a:spcPts val="0"/>
              </a:spcBef>
              <a:buClr>
                <a:schemeClr val="bg2">
                  <a:lumMod val="50000"/>
                </a:schemeClr>
              </a:buClr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     МДОУ «Детский сад № 100» обеспечивает обучение, воспитание и развитие детей в возрасте от 1,5 лет до прекращения образовательных отношений в группах общеразвивающей направленности. </a:t>
            </a:r>
          </a:p>
          <a:p>
            <a:pPr algn="just">
              <a:lnSpc>
                <a:spcPts val="2400"/>
              </a:lnSpc>
              <a:spcBef>
                <a:spcPts val="0"/>
              </a:spcBef>
              <a:buClr>
                <a:schemeClr val="bg2">
                  <a:lumMod val="50000"/>
                </a:schemeClr>
              </a:buClr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Ежегодный </a:t>
            </a:r>
            <a:r>
              <a:rPr lang="ru-RU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контингент воспитанников формируется на основе социального заказа родителей. 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534888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Режим работы ДОУ</a:t>
            </a:r>
            <a:endParaRPr lang="ru-RU" sz="2800" b="1" dirty="0">
              <a:solidFill>
                <a:srgbClr val="660033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18728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b="1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В детском саду </a:t>
            </a:r>
            <a:r>
              <a:rPr lang="ru-RU" b="1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функционируют</a:t>
            </a:r>
            <a:r>
              <a:rPr lang="ru-RU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b="1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12 групп:</a:t>
            </a:r>
          </a:p>
          <a:p>
            <a:pPr algn="ctr">
              <a:buNone/>
            </a:pPr>
            <a:endParaRPr lang="ru-RU" dirty="0" smtClean="0">
              <a:solidFill>
                <a:srgbClr val="660033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Char char="-"/>
            </a:pPr>
            <a:r>
              <a:rPr lang="ru-RU" b="1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-общеразвивающие, для </a:t>
            </a:r>
            <a:r>
              <a:rPr lang="ru-RU" b="1" dirty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детей раннего </a:t>
            </a:r>
            <a:r>
              <a:rPr lang="ru-RU" b="1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и дошкольного возраста;</a:t>
            </a:r>
          </a:p>
          <a:p>
            <a:pPr algn="just">
              <a:buFontTx/>
              <a:buChar char="-"/>
            </a:pPr>
            <a:endParaRPr lang="ru-RU" b="1" dirty="0" smtClean="0">
              <a:solidFill>
                <a:srgbClr val="660033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Char char="-"/>
            </a:pPr>
            <a:r>
              <a:rPr lang="ru-RU" b="1" dirty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b="1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 комбинированной направленности для детей с ТНР;</a:t>
            </a:r>
          </a:p>
          <a:p>
            <a:pPr algn="just">
              <a:buFontTx/>
              <a:buChar char="-"/>
            </a:pPr>
            <a:endParaRPr lang="ru-RU" b="1" dirty="0" smtClean="0">
              <a:solidFill>
                <a:srgbClr val="660033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Char char="-"/>
            </a:pPr>
            <a:r>
              <a:rPr lang="ru-RU" b="1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- компенсирующей направленности для детей с ТНР</a:t>
            </a:r>
          </a:p>
          <a:p>
            <a:pPr algn="just">
              <a:buFontTx/>
              <a:buChar char="-"/>
            </a:pPr>
            <a:endParaRPr lang="ru-RU" b="1" dirty="0">
              <a:solidFill>
                <a:srgbClr val="660033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b="1" dirty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84312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rgbClr val="660033"/>
                </a:solidFill>
                <a:effectLst/>
                <a:latin typeface="Times New Roman" pitchFamily="18" charset="0"/>
                <a:cs typeface="Times New Roman" pitchFamily="18" charset="0"/>
              </a:rPr>
              <a:t>Количество групп в  ДОУ</a:t>
            </a:r>
            <a:endParaRPr lang="ru-RU" sz="2800" b="1" dirty="0">
              <a:solidFill>
                <a:srgbClr val="66003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39649104"/>
              </p:ext>
            </p:extLst>
          </p:nvPr>
        </p:nvGraphicFramePr>
        <p:xfrm>
          <a:off x="539552" y="908720"/>
          <a:ext cx="7848872" cy="5463213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728192"/>
                <a:gridCol w="4363604"/>
                <a:gridCol w="1757076"/>
              </a:tblGrid>
              <a:tr h="64008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66003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№ группы</a:t>
                      </a:r>
                      <a:endParaRPr lang="ru-RU" sz="1400" dirty="0">
                        <a:solidFill>
                          <a:srgbClr val="660033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66003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Возраст, вид группы</a:t>
                      </a:r>
                      <a:endParaRPr lang="ru-RU" sz="1400" dirty="0">
                        <a:solidFill>
                          <a:srgbClr val="660033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66003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Количество </a:t>
                      </a:r>
                    </a:p>
                    <a:p>
                      <a:pPr algn="ctr"/>
                      <a:r>
                        <a:rPr lang="ru-RU" sz="1400" dirty="0" smtClean="0">
                          <a:solidFill>
                            <a:srgbClr val="66003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воспитанников</a:t>
                      </a:r>
                      <a:endParaRPr lang="ru-RU" sz="1400" dirty="0">
                        <a:solidFill>
                          <a:srgbClr val="660033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9494"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solidFill>
                            <a:srgbClr val="66003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r>
                        <a:rPr lang="ru-RU" sz="1400" baseline="0" dirty="0" smtClean="0">
                          <a:solidFill>
                            <a:srgbClr val="66003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«</a:t>
                      </a:r>
                      <a:r>
                        <a:rPr lang="ru-RU" sz="1400" dirty="0" smtClean="0">
                          <a:solidFill>
                            <a:srgbClr val="66003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Карапуз»</a:t>
                      </a:r>
                      <a:endParaRPr lang="ru-RU" sz="1400" dirty="0">
                        <a:solidFill>
                          <a:srgbClr val="660033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rgbClr val="66003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Раннего развития, с 1,5</a:t>
                      </a:r>
                      <a:r>
                        <a:rPr lang="ru-RU" sz="1400" baseline="0" dirty="0" smtClean="0">
                          <a:solidFill>
                            <a:srgbClr val="66003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до 3 лет, </a:t>
                      </a:r>
                      <a:r>
                        <a:rPr lang="ru-RU" sz="1400" dirty="0" smtClean="0">
                          <a:solidFill>
                            <a:srgbClr val="66003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общеразвивающая</a:t>
                      </a:r>
                      <a:endParaRPr lang="ru-RU" sz="1400" dirty="0">
                        <a:solidFill>
                          <a:srgbClr val="660033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66003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26</a:t>
                      </a:r>
                      <a:endParaRPr lang="ru-RU" sz="1400" dirty="0">
                        <a:solidFill>
                          <a:srgbClr val="660033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949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rgbClr val="66003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№2 «Ягодка»</a:t>
                      </a:r>
                      <a:endParaRPr lang="ru-RU" sz="1400" dirty="0">
                        <a:solidFill>
                          <a:srgbClr val="660033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rgbClr val="66003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Дошкольного</a:t>
                      </a:r>
                      <a:r>
                        <a:rPr lang="ru-RU" sz="1400" baseline="0" dirty="0" smtClean="0">
                          <a:solidFill>
                            <a:srgbClr val="66003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развития, с 3 до 4 лет</a:t>
                      </a:r>
                      <a:r>
                        <a:rPr lang="ru-RU" sz="1400" dirty="0" smtClean="0">
                          <a:solidFill>
                            <a:srgbClr val="66003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общеразвивающая</a:t>
                      </a:r>
                      <a:endParaRPr lang="ru-RU" sz="1400" dirty="0">
                        <a:solidFill>
                          <a:srgbClr val="660033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66003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  <a:endParaRPr lang="ru-RU" sz="1400" dirty="0">
                        <a:solidFill>
                          <a:srgbClr val="660033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9494"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solidFill>
                            <a:srgbClr val="66003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№3 «Петушок» </a:t>
                      </a:r>
                      <a:endParaRPr lang="ru-RU" sz="1400" dirty="0">
                        <a:solidFill>
                          <a:srgbClr val="660033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solidFill>
                            <a:srgbClr val="66003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Раннего развития, с 1,5 до 3 лет</a:t>
                      </a:r>
                      <a:r>
                        <a:rPr lang="ru-RU" sz="1400" dirty="0" smtClean="0">
                          <a:solidFill>
                            <a:srgbClr val="66003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ru-RU" sz="1400" dirty="0" smtClean="0">
                          <a:solidFill>
                            <a:srgbClr val="66003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общеразвивающая</a:t>
                      </a:r>
                      <a:endParaRPr lang="ru-RU" sz="1400" dirty="0">
                        <a:solidFill>
                          <a:srgbClr val="660033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66003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  <a:endParaRPr lang="ru-RU" sz="1400" dirty="0">
                        <a:solidFill>
                          <a:srgbClr val="660033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9494"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solidFill>
                            <a:srgbClr val="66003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№4 «Малышок» </a:t>
                      </a:r>
                      <a:endParaRPr lang="ru-RU" sz="1400" dirty="0">
                        <a:solidFill>
                          <a:srgbClr val="660033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solidFill>
                            <a:srgbClr val="66003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Раннего развития, с 1,5 до 3 </a:t>
                      </a:r>
                      <a:r>
                        <a:rPr lang="ru-RU" sz="1400" dirty="0" smtClean="0">
                          <a:solidFill>
                            <a:srgbClr val="66003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лет,</a:t>
                      </a:r>
                      <a:r>
                        <a:rPr lang="ru-RU" sz="1400" baseline="0" dirty="0" smtClean="0">
                          <a:solidFill>
                            <a:srgbClr val="66003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 smtClean="0">
                          <a:solidFill>
                            <a:srgbClr val="66003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общеразвивающая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66003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  <a:endParaRPr lang="ru-RU" sz="1400" dirty="0">
                        <a:solidFill>
                          <a:srgbClr val="660033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9494"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solidFill>
                            <a:srgbClr val="66003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№5 «Полянка»</a:t>
                      </a:r>
                      <a:endParaRPr lang="ru-RU" sz="1400" dirty="0">
                        <a:solidFill>
                          <a:srgbClr val="660033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solidFill>
                            <a:srgbClr val="66003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Дошкольного развития, с </a:t>
                      </a:r>
                      <a:r>
                        <a:rPr lang="ru-RU" sz="1400" dirty="0" smtClean="0">
                          <a:solidFill>
                            <a:srgbClr val="66003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 </a:t>
                      </a:r>
                      <a:r>
                        <a:rPr lang="ru-RU" sz="1400" dirty="0" smtClean="0">
                          <a:solidFill>
                            <a:srgbClr val="66003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до </a:t>
                      </a:r>
                      <a:r>
                        <a:rPr lang="ru-RU" sz="1400" dirty="0" smtClean="0">
                          <a:solidFill>
                            <a:srgbClr val="66003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 </a:t>
                      </a:r>
                      <a:r>
                        <a:rPr lang="ru-RU" sz="1400" dirty="0" smtClean="0">
                          <a:solidFill>
                            <a:srgbClr val="66003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лет, комбинированная</a:t>
                      </a:r>
                      <a:endParaRPr lang="ru-RU" sz="1400" dirty="0">
                        <a:solidFill>
                          <a:srgbClr val="660033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66003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</a:t>
                      </a:r>
                      <a:endParaRPr lang="ru-RU" sz="1400" dirty="0">
                        <a:solidFill>
                          <a:srgbClr val="660033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48641"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solidFill>
                            <a:srgbClr val="66003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№6 «Ладушки»</a:t>
                      </a:r>
                      <a:endParaRPr lang="ru-RU" sz="1400" dirty="0">
                        <a:solidFill>
                          <a:srgbClr val="660033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rgbClr val="66003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Дошкольного развития, с </a:t>
                      </a:r>
                      <a:r>
                        <a:rPr lang="ru-RU" sz="1400" dirty="0" smtClean="0">
                          <a:solidFill>
                            <a:srgbClr val="66003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 </a:t>
                      </a:r>
                      <a:r>
                        <a:rPr lang="ru-RU" sz="1400" dirty="0" smtClean="0">
                          <a:solidFill>
                            <a:srgbClr val="66003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до </a:t>
                      </a:r>
                      <a:r>
                        <a:rPr lang="ru-RU" sz="1400" dirty="0" smtClean="0">
                          <a:solidFill>
                            <a:srgbClr val="66003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 </a:t>
                      </a:r>
                      <a:r>
                        <a:rPr lang="ru-RU" sz="1400" dirty="0" smtClean="0">
                          <a:solidFill>
                            <a:srgbClr val="66003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лет, комбинированная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66003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26</a:t>
                      </a:r>
                      <a:endParaRPr lang="ru-RU" sz="1400" dirty="0">
                        <a:solidFill>
                          <a:srgbClr val="660033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9494"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solidFill>
                            <a:srgbClr val="66003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r>
                        <a:rPr lang="ru-RU" sz="1400" baseline="0" dirty="0" smtClean="0">
                          <a:solidFill>
                            <a:srgbClr val="66003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 «Радуга»</a:t>
                      </a:r>
                      <a:endParaRPr lang="ru-RU" sz="1400" dirty="0">
                        <a:solidFill>
                          <a:srgbClr val="660033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rgbClr val="66003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Дошкольного развития, с 6 до 7 лет, компенсирующая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66003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ru-RU" sz="1400" dirty="0">
                        <a:solidFill>
                          <a:srgbClr val="660033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20058"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solidFill>
                            <a:srgbClr val="66003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№8 «Сказка»</a:t>
                      </a:r>
                      <a:endParaRPr lang="ru-RU" sz="1400" dirty="0">
                        <a:solidFill>
                          <a:srgbClr val="660033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rgbClr val="66003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Дошкольного развития, с 6 до 7 лет, компенсирующая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66003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ru-RU" sz="1400" dirty="0">
                        <a:solidFill>
                          <a:srgbClr val="660033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9494"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solidFill>
                            <a:srgbClr val="66003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№9 «Рыбка»</a:t>
                      </a:r>
                      <a:endParaRPr lang="ru-RU" sz="1400" dirty="0">
                        <a:solidFill>
                          <a:srgbClr val="660033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rgbClr val="66003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Дошкольного развития, с </a:t>
                      </a:r>
                      <a:r>
                        <a:rPr lang="ru-RU" sz="1400" dirty="0" smtClean="0">
                          <a:solidFill>
                            <a:srgbClr val="66003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 </a:t>
                      </a:r>
                      <a:r>
                        <a:rPr lang="ru-RU" sz="1400" dirty="0" smtClean="0">
                          <a:solidFill>
                            <a:srgbClr val="66003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до </a:t>
                      </a:r>
                      <a:r>
                        <a:rPr lang="ru-RU" sz="1400" dirty="0" smtClean="0">
                          <a:solidFill>
                            <a:srgbClr val="66003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 </a:t>
                      </a:r>
                      <a:r>
                        <a:rPr lang="ru-RU" sz="1400" dirty="0" smtClean="0">
                          <a:solidFill>
                            <a:srgbClr val="66003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лет, </a:t>
                      </a:r>
                      <a:r>
                        <a:rPr lang="ru-RU" sz="1400" dirty="0" smtClean="0">
                          <a:solidFill>
                            <a:srgbClr val="66003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компенсирующая</a:t>
                      </a:r>
                      <a:endParaRPr lang="ru-RU" sz="1400" dirty="0" smtClean="0">
                        <a:solidFill>
                          <a:srgbClr val="660033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66003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  <a:endParaRPr lang="ru-RU" sz="1400" dirty="0">
                        <a:solidFill>
                          <a:srgbClr val="660033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9494"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solidFill>
                            <a:srgbClr val="66003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№10 «Капитошка»</a:t>
                      </a:r>
                      <a:endParaRPr lang="ru-RU" sz="1400" dirty="0">
                        <a:solidFill>
                          <a:srgbClr val="660033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solidFill>
                            <a:srgbClr val="66003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Дошкольного развития, с 5 до 6 лет, </a:t>
                      </a:r>
                      <a:r>
                        <a:rPr lang="ru-RU" sz="1400" dirty="0" smtClean="0">
                          <a:solidFill>
                            <a:srgbClr val="66003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комбинированная</a:t>
                      </a:r>
                      <a:endParaRPr lang="ru-RU" sz="1400" dirty="0">
                        <a:solidFill>
                          <a:srgbClr val="660033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66003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27</a:t>
                      </a:r>
                      <a:endParaRPr lang="ru-RU" sz="1400" dirty="0">
                        <a:solidFill>
                          <a:srgbClr val="660033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9494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rgbClr val="66003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№11 «Солнышко»</a:t>
                      </a:r>
                      <a:endParaRPr lang="ru-RU" sz="1400" dirty="0">
                        <a:solidFill>
                          <a:srgbClr val="660033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rgbClr val="66003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Дошкольного развития, с </a:t>
                      </a:r>
                      <a:r>
                        <a:rPr lang="ru-RU" sz="1400" dirty="0" smtClean="0">
                          <a:solidFill>
                            <a:srgbClr val="66003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 </a:t>
                      </a:r>
                      <a:r>
                        <a:rPr lang="ru-RU" sz="1400" dirty="0" smtClean="0">
                          <a:solidFill>
                            <a:srgbClr val="66003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до </a:t>
                      </a:r>
                      <a:r>
                        <a:rPr lang="ru-RU" sz="1400" dirty="0" smtClean="0">
                          <a:solidFill>
                            <a:srgbClr val="66003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 </a:t>
                      </a:r>
                      <a:r>
                        <a:rPr lang="ru-RU" sz="1400" dirty="0" smtClean="0">
                          <a:solidFill>
                            <a:srgbClr val="66003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лет, общеразвивающая</a:t>
                      </a:r>
                      <a:endParaRPr lang="ru-RU" sz="1400" dirty="0">
                        <a:solidFill>
                          <a:srgbClr val="660033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66003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26</a:t>
                      </a:r>
                      <a:endParaRPr lang="ru-RU" sz="1400" dirty="0">
                        <a:solidFill>
                          <a:srgbClr val="660033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9494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rgbClr val="66003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№12 «Улыбка»</a:t>
                      </a:r>
                      <a:endParaRPr lang="ru-RU" sz="1400" dirty="0">
                        <a:solidFill>
                          <a:srgbClr val="660033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rgbClr val="66003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Дошкольного развития, с </a:t>
                      </a:r>
                      <a:r>
                        <a:rPr lang="ru-RU" sz="1400" dirty="0" smtClean="0">
                          <a:solidFill>
                            <a:srgbClr val="66003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 </a:t>
                      </a:r>
                      <a:r>
                        <a:rPr lang="ru-RU" sz="1400" dirty="0" smtClean="0">
                          <a:solidFill>
                            <a:srgbClr val="66003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до </a:t>
                      </a:r>
                      <a:r>
                        <a:rPr lang="ru-RU" sz="1400" dirty="0" smtClean="0">
                          <a:solidFill>
                            <a:srgbClr val="66003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 </a:t>
                      </a:r>
                      <a:r>
                        <a:rPr lang="ru-RU" sz="1400" dirty="0" smtClean="0">
                          <a:solidFill>
                            <a:srgbClr val="66003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лет, комбинированная</a:t>
                      </a:r>
                      <a:endParaRPr lang="ru-RU" sz="1400" dirty="0">
                        <a:solidFill>
                          <a:srgbClr val="660033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66003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26</a:t>
                      </a:r>
                      <a:endParaRPr lang="ru-RU" sz="1400" dirty="0">
                        <a:solidFill>
                          <a:srgbClr val="660033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9494">
                <a:tc gridSpan="3"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66003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Общее</a:t>
                      </a:r>
                      <a:r>
                        <a:rPr lang="ru-RU" sz="1400" baseline="0" dirty="0" smtClean="0">
                          <a:solidFill>
                            <a:srgbClr val="66003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количество воспитанников МДОУ «Детский сад № 100»:  </a:t>
                      </a:r>
                      <a:r>
                        <a:rPr lang="ru-RU" sz="1400" baseline="0" dirty="0" smtClean="0">
                          <a:solidFill>
                            <a:srgbClr val="66003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292 </a:t>
                      </a:r>
                      <a:r>
                        <a:rPr lang="ru-RU" sz="1400" baseline="0" dirty="0" smtClean="0">
                          <a:solidFill>
                            <a:srgbClr val="66003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ребёнка</a:t>
                      </a:r>
                      <a:endParaRPr lang="ru-RU" sz="1400" dirty="0">
                        <a:solidFill>
                          <a:srgbClr val="660033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>
                        <a:solidFill>
                          <a:srgbClr val="660033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14290"/>
            <a:ext cx="9144000" cy="614346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Характеристика групп</a:t>
            </a:r>
            <a:endParaRPr lang="ru-RU" sz="2000" b="1" dirty="0">
              <a:solidFill>
                <a:srgbClr val="660033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268760"/>
            <a:ext cx="8686800" cy="5112568"/>
          </a:xfrm>
        </p:spPr>
        <p:txBody>
          <a:bodyPr>
            <a:normAutofit fontScale="92500" lnSpcReduction="20000"/>
          </a:bodyPr>
          <a:lstStyle/>
          <a:p>
            <a:pPr algn="ctr">
              <a:buClr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b="1" dirty="0" smtClean="0">
                <a:solidFill>
                  <a:srgbClr val="660033"/>
                </a:solidFill>
                <a:latin typeface="Times New Roman" pitchFamily="16" charset="0"/>
                <a:ea typeface="SimSun" charset="-122"/>
              </a:rPr>
              <a:t>Дети от 2-3 лет - «ДУМАЮ, ДЕЙСТВУЯ!»</a:t>
            </a:r>
          </a:p>
          <a:p>
            <a:pPr>
              <a:buClrTx/>
              <a:buFont typeface="Wingdings" panose="05000000000000000000" pitchFamily="2" charset="2"/>
              <a:buChar char="Ø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dirty="0" smtClean="0">
                <a:solidFill>
                  <a:srgbClr val="660033"/>
                </a:solidFill>
                <a:latin typeface="Times New Roman" pitchFamily="16" charset="0"/>
                <a:ea typeface="SimSun" charset="-122"/>
              </a:rPr>
              <a:t>Ключ возраста: До 5 лет все основные психические процессы -внимание, мышление, память носят у ребенка непроизвольный характер</a:t>
            </a:r>
            <a:r>
              <a:rPr lang="ru-RU" sz="1600" dirty="0" smtClean="0">
                <a:solidFill>
                  <a:srgbClr val="660033"/>
                </a:solidFill>
                <a:latin typeface="Times New Roman" pitchFamily="16" charset="0"/>
                <a:ea typeface="SimSun" charset="-122"/>
              </a:rPr>
              <a:t>.</a:t>
            </a:r>
          </a:p>
          <a:p>
            <a:pPr marL="0" indent="0" algn="ctr">
              <a:buClr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</a:pPr>
            <a:r>
              <a:rPr lang="ru-RU" sz="3600" b="1" dirty="0" smtClean="0">
                <a:solidFill>
                  <a:srgbClr val="660033"/>
                </a:solidFill>
                <a:latin typeface="Times New Roman" pitchFamily="16" charset="0"/>
                <a:ea typeface="SimSun" charset="-122"/>
              </a:rPr>
              <a:t>Дети от 3-4 лет - «Я САМ!»</a:t>
            </a:r>
          </a:p>
          <a:p>
            <a:pPr>
              <a:buClrTx/>
              <a:buFont typeface="Wingdings" panose="05000000000000000000" pitchFamily="2" charset="2"/>
              <a:buChar char="Ø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</a:pPr>
            <a:r>
              <a:rPr lang="ru-RU" dirty="0" smtClean="0">
                <a:solidFill>
                  <a:srgbClr val="660033"/>
                </a:solidFill>
                <a:latin typeface="Times New Roman" pitchFamily="16" charset="0"/>
                <a:ea typeface="SimSun" charset="-122"/>
              </a:rPr>
              <a:t>Ключ возраста: в период от 2,5-3,5 лет ребенок проживает кризис трех лет. Он начинает осознавать себя отдельным человеческим существом, имеющим собственную волю. Его поведение-череда «Я хочу!» и «Я не хочу!»; «Я буду!» и «Я не буду!».</a:t>
            </a:r>
          </a:p>
          <a:p>
            <a:pPr>
              <a:buClrTx/>
              <a:buFont typeface="Wingdings" panose="05000000000000000000" pitchFamily="2" charset="2"/>
              <a:buChar char="Ø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</a:pPr>
            <a:endParaRPr lang="ru-RU" dirty="0" smtClean="0">
              <a:solidFill>
                <a:srgbClr val="660033"/>
              </a:solidFill>
              <a:latin typeface="Times New Roman" pitchFamily="16" charset="0"/>
              <a:ea typeface="SimSun" charset="-122"/>
            </a:endParaRPr>
          </a:p>
          <a:p>
            <a:pPr marL="0" indent="0" algn="ctr">
              <a:buClr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b="1" dirty="0" smtClean="0">
                <a:solidFill>
                  <a:srgbClr val="660033"/>
                </a:solidFill>
                <a:latin typeface="Times New Roman" pitchFamily="16" charset="0"/>
                <a:ea typeface="SimSun" charset="-122"/>
              </a:rPr>
              <a:t>Дети с 4-5 лет - «ЛЮБОЗНАТЕЛЬНЫЕ ПОЧЕМУЧКИ!»</a:t>
            </a:r>
          </a:p>
          <a:p>
            <a:pPr>
              <a:buClrTx/>
              <a:buFont typeface="Wingdings" panose="05000000000000000000" pitchFamily="2" charset="2"/>
              <a:buChar char="Ø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dirty="0" smtClean="0">
                <a:solidFill>
                  <a:srgbClr val="660033"/>
                </a:solidFill>
                <a:latin typeface="Times New Roman" pitchFamily="16" charset="0"/>
                <a:ea typeface="SimSun" charset="-122"/>
              </a:rPr>
              <a:t>Ключ возраста: Четырехлетний ребенок часто задает вопрос «Почему?».  Ему становятся интересны связи явлений, причинно — следственные отношения.</a:t>
            </a:r>
            <a:endParaRPr lang="ru-RU" dirty="0">
              <a:solidFill>
                <a:srgbClr val="660033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686800" cy="911024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rgbClr val="660033"/>
                </a:solidFill>
                <a:latin typeface="Times New Roman" pitchFamily="16" charset="0"/>
              </a:rPr>
              <a:t>Возрастные психофизические особенности развития каждого возраста детей</a:t>
            </a:r>
            <a:endParaRPr lang="ru-RU" sz="2400" b="1" dirty="0">
              <a:solidFill>
                <a:srgbClr val="66003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628800"/>
            <a:ext cx="8686800" cy="4504014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b="1" dirty="0" smtClean="0">
                <a:solidFill>
                  <a:srgbClr val="660033"/>
                </a:solidFill>
                <a:latin typeface="Times New Roman" pitchFamily="16" charset="0"/>
                <a:ea typeface="SimSun" charset="-122"/>
              </a:rPr>
              <a:t>Дети с 5-6 лет - «УЖЕ БОЛЬШИЕ»</a:t>
            </a:r>
          </a:p>
          <a:p>
            <a:pPr>
              <a:buClr>
                <a:srgbClr val="660033"/>
              </a:buClr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rgbClr val="660033"/>
                </a:solidFill>
                <a:latin typeface="Times New Roman" pitchFamily="16" charset="0"/>
                <a:ea typeface="SimSun" charset="-122"/>
              </a:rPr>
              <a:t>Ключ возраста: В развитии ребенка происходит большой скачок: появляется способность управлять своим поведением, а так же процессами внимания и запоминания.</a:t>
            </a:r>
          </a:p>
          <a:p>
            <a:pPr marL="0" indent="0" algn="ctr">
              <a:buClr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b="1" dirty="0" smtClean="0">
                <a:solidFill>
                  <a:srgbClr val="660033"/>
                </a:solidFill>
                <a:latin typeface="Times New Roman" pitchFamily="16" charset="0"/>
                <a:ea typeface="SimSun" charset="-122"/>
              </a:rPr>
              <a:t> Дети с 6-7 лет - «МЕЧТАТЕЛИ, ПОМОЩНИКИ, БУДУЩИЕ УЧЕНИКИ!»</a:t>
            </a:r>
          </a:p>
          <a:p>
            <a:pPr>
              <a:buClrTx/>
              <a:buFont typeface="Wingdings" panose="05000000000000000000" pitchFamily="2" charset="2"/>
              <a:buChar char="Ø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dirty="0" smtClean="0">
                <a:solidFill>
                  <a:srgbClr val="660033"/>
                </a:solidFill>
                <a:latin typeface="Times New Roman" pitchFamily="16" charset="0"/>
                <a:ea typeface="SimSun" charset="-122"/>
              </a:rPr>
              <a:t>Ключ возраста: Произвольность поведения и психических процессов имеет решающее </a:t>
            </a:r>
            <a:r>
              <a:rPr lang="ru-RU" dirty="0" smtClean="0">
                <a:solidFill>
                  <a:srgbClr val="660033"/>
                </a:solidFill>
                <a:latin typeface="Times New Roman" panose="02020603050405020304" pitchFamily="18" charset="0"/>
                <a:ea typeface="SimSun" charset="-122"/>
                <a:cs typeface="Times New Roman" panose="02020603050405020304" pitchFamily="18" charset="0"/>
              </a:rPr>
              <a:t>значение</a:t>
            </a:r>
            <a:r>
              <a:rPr lang="ru-RU" dirty="0" smtClean="0">
                <a:solidFill>
                  <a:srgbClr val="660033"/>
                </a:solidFill>
                <a:ea typeface="SimSun" charset="-122"/>
              </a:rPr>
              <a:t> </a:t>
            </a:r>
            <a:r>
              <a:rPr lang="ru-RU" dirty="0" smtClean="0">
                <a:solidFill>
                  <a:srgbClr val="660033"/>
                </a:solidFill>
                <a:latin typeface="Times New Roman" pitchFamily="16" charset="0"/>
                <a:ea typeface="SimSun" charset="-122"/>
              </a:rPr>
              <a:t>для успешности школьного обучения, ибо означает умение ребенка подчинять свои действия требованиям учителя</a:t>
            </a:r>
          </a:p>
          <a:p>
            <a:endParaRPr lang="ru-RU" dirty="0">
              <a:solidFill>
                <a:srgbClr val="660033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83568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rgbClr val="660033"/>
                </a:solidFill>
                <a:latin typeface="Times New Roman" pitchFamily="16" charset="0"/>
              </a:rPr>
              <a:t>Возрастные психофизические особенности развития каждого возраста детей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363272" cy="792088"/>
          </a:xfrm>
        </p:spPr>
        <p:txBody>
          <a:bodyPr>
            <a:noAutofit/>
          </a:bodyPr>
          <a:lstStyle/>
          <a:p>
            <a:pPr lvl="0" algn="ctr"/>
            <a:r>
              <a:rPr lang="ru-RU" sz="28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</a:t>
            </a:r>
            <a:br>
              <a:rPr lang="ru-RU" sz="28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образовательной Программы</a:t>
            </a:r>
            <a:endParaRPr lang="ru-RU" sz="2800" b="1" dirty="0">
              <a:solidFill>
                <a:srgbClr val="660033"/>
              </a:solidFill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2195736" y="1124744"/>
            <a:ext cx="4752528" cy="1584176"/>
          </a:xfrm>
        </p:spPr>
        <p:txBody>
          <a:bodyPr>
            <a:normAutofit fontScale="92500" lnSpcReduction="20000"/>
          </a:bodyPr>
          <a:lstStyle/>
          <a:p>
            <a:pPr algn="ctr">
              <a:buClr>
                <a:srgbClr val="660033"/>
              </a:buClr>
              <a:buFont typeface="Wingdings" panose="05000000000000000000" pitchFamily="2" charset="2"/>
              <a:buChar char="Ø"/>
            </a:pPr>
            <a:r>
              <a:rPr lang="ru-RU" b="1" dirty="0" smtClean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Целевой раздел</a:t>
            </a:r>
          </a:p>
          <a:p>
            <a:pPr algn="ctr">
              <a:buClr>
                <a:srgbClr val="660033"/>
              </a:buClr>
              <a:buFont typeface="Wingdings" panose="05000000000000000000" pitchFamily="2" charset="2"/>
              <a:buChar char="Ø"/>
            </a:pPr>
            <a:r>
              <a:rPr lang="ru-RU" b="1" dirty="0" smtClean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Содержательный раздел</a:t>
            </a:r>
          </a:p>
          <a:p>
            <a:pPr algn="ctr">
              <a:buClr>
                <a:srgbClr val="660033"/>
              </a:buClr>
              <a:buFont typeface="Wingdings" panose="05000000000000000000" pitchFamily="2" charset="2"/>
              <a:buChar char="Ø"/>
            </a:pPr>
            <a:r>
              <a:rPr lang="ru-RU" b="1" dirty="0" smtClean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Организационный раздел</a:t>
            </a:r>
          </a:p>
          <a:p>
            <a:pPr algn="ctr">
              <a:buClr>
                <a:srgbClr val="660033"/>
              </a:buClr>
              <a:buFont typeface="Wingdings" panose="05000000000000000000" pitchFamily="2" charset="2"/>
              <a:buChar char="Ø"/>
            </a:pPr>
            <a:r>
              <a:rPr lang="ru-RU" b="1" dirty="0" smtClean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Дополнительный раздел *</a:t>
            </a:r>
            <a:endParaRPr lang="ru-RU" b="1" dirty="0">
              <a:solidFill>
                <a:srgbClr val="6600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Заголовок 1"/>
          <p:cNvSpPr txBox="1">
            <a:spLocks/>
          </p:cNvSpPr>
          <p:nvPr/>
        </p:nvSpPr>
        <p:spPr>
          <a:xfrm>
            <a:off x="3256124" y="3201582"/>
            <a:ext cx="2775768" cy="891029"/>
          </a:xfrm>
          <a:prstGeom prst="rect">
            <a:avLst/>
          </a:prstGeom>
          <a:ln w="6350" cap="rnd">
            <a:noFill/>
          </a:ln>
        </p:spPr>
        <p:txBody>
          <a:bodyPr vert="horz" rtlCol="0" anchor="b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lang="en-US" sz="4200" b="0" kern="1200" spc="-100" baseline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ru-RU" sz="2400" b="1" dirty="0" smtClean="0">
              <a:solidFill>
                <a:srgbClr val="660033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b="1" dirty="0">
              <a:solidFill>
                <a:srgbClr val="660033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b="1" dirty="0" smtClean="0">
              <a:solidFill>
                <a:srgbClr val="660033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Образовательные </a:t>
            </a:r>
          </a:p>
          <a:p>
            <a:pPr algn="ctr"/>
            <a:r>
              <a:rPr lang="ru-RU" sz="2400" b="1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области  </a:t>
            </a:r>
          </a:p>
        </p:txBody>
      </p:sp>
      <p:sp>
        <p:nvSpPr>
          <p:cNvPr id="16" name="Заголовок 1"/>
          <p:cNvSpPr txBox="1">
            <a:spLocks/>
          </p:cNvSpPr>
          <p:nvPr/>
        </p:nvSpPr>
        <p:spPr>
          <a:xfrm>
            <a:off x="539552" y="4134127"/>
            <a:ext cx="2088232" cy="720080"/>
          </a:xfrm>
          <a:prstGeom prst="rect">
            <a:avLst/>
          </a:prstGeom>
          <a:ln w="6350" cap="rnd">
            <a:noFill/>
          </a:ln>
        </p:spPr>
        <p:txBody>
          <a:bodyPr vert="horz" rtlCol="0" anchor="b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lang="en-US" sz="4200" b="0" kern="1200" spc="-100" baseline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600" b="1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Социально-</a:t>
            </a:r>
          </a:p>
          <a:p>
            <a:pPr algn="ctr"/>
            <a:r>
              <a:rPr lang="ru-RU" sz="1600" b="1" dirty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sz="1600" b="1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оммуникативное</a:t>
            </a:r>
          </a:p>
          <a:p>
            <a:pPr algn="ctr"/>
            <a:r>
              <a:rPr lang="ru-RU" sz="1600" b="1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 развитие</a:t>
            </a:r>
            <a:endParaRPr lang="ru-RU" sz="1600" b="1" dirty="0">
              <a:solidFill>
                <a:srgbClr val="660033"/>
              </a:solidFill>
            </a:endParaRPr>
          </a:p>
        </p:txBody>
      </p:sp>
      <p:sp>
        <p:nvSpPr>
          <p:cNvPr id="17" name="Заголовок 1"/>
          <p:cNvSpPr txBox="1">
            <a:spLocks/>
          </p:cNvSpPr>
          <p:nvPr/>
        </p:nvSpPr>
        <p:spPr>
          <a:xfrm>
            <a:off x="1763688" y="5340690"/>
            <a:ext cx="1944216" cy="504056"/>
          </a:xfrm>
          <a:prstGeom prst="rect">
            <a:avLst/>
          </a:prstGeom>
          <a:ln w="6350" cap="rnd">
            <a:noFill/>
          </a:ln>
        </p:spPr>
        <p:txBody>
          <a:bodyPr vert="horz" rtlCol="0" anchor="b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lang="en-US" sz="4200" b="0" kern="1200" spc="-100" baseline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600" b="1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Познавательное </a:t>
            </a:r>
          </a:p>
          <a:p>
            <a:pPr algn="ctr"/>
            <a:r>
              <a:rPr lang="ru-RU" sz="1600" b="1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развитие</a:t>
            </a:r>
            <a:endParaRPr lang="ru-RU" sz="1600" b="1" dirty="0">
              <a:solidFill>
                <a:srgbClr val="660033"/>
              </a:solidFill>
            </a:endParaRPr>
          </a:p>
        </p:txBody>
      </p:sp>
      <p:sp>
        <p:nvSpPr>
          <p:cNvPr id="18" name="Заголовок 1"/>
          <p:cNvSpPr txBox="1">
            <a:spLocks/>
          </p:cNvSpPr>
          <p:nvPr/>
        </p:nvSpPr>
        <p:spPr>
          <a:xfrm>
            <a:off x="6627688" y="4075937"/>
            <a:ext cx="1872208" cy="778270"/>
          </a:xfrm>
          <a:prstGeom prst="rect">
            <a:avLst/>
          </a:prstGeom>
          <a:ln w="6350" cap="rnd">
            <a:noFill/>
          </a:ln>
        </p:spPr>
        <p:txBody>
          <a:bodyPr vert="horz" rtlCol="0" anchor="b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lang="en-US" sz="4200" b="0" kern="1200" spc="-100" baseline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600" b="1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Художественно-</a:t>
            </a:r>
          </a:p>
          <a:p>
            <a:pPr algn="ctr"/>
            <a:r>
              <a:rPr lang="ru-RU" sz="1600" b="1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Эстетическое</a:t>
            </a:r>
          </a:p>
          <a:p>
            <a:pPr algn="ctr"/>
            <a:r>
              <a:rPr lang="ru-RU" sz="1600" b="1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 развитие</a:t>
            </a:r>
            <a:endParaRPr lang="ru-RU" sz="1600" b="1" dirty="0">
              <a:solidFill>
                <a:srgbClr val="660033"/>
              </a:solidFill>
            </a:endParaRPr>
          </a:p>
        </p:txBody>
      </p:sp>
      <p:sp>
        <p:nvSpPr>
          <p:cNvPr id="19" name="Заголовок 1"/>
          <p:cNvSpPr txBox="1">
            <a:spLocks/>
          </p:cNvSpPr>
          <p:nvPr/>
        </p:nvSpPr>
        <p:spPr>
          <a:xfrm>
            <a:off x="5835600" y="5353005"/>
            <a:ext cx="1584176" cy="504056"/>
          </a:xfrm>
          <a:prstGeom prst="rect">
            <a:avLst/>
          </a:prstGeom>
          <a:ln w="6350" cap="rnd">
            <a:noFill/>
          </a:ln>
        </p:spPr>
        <p:txBody>
          <a:bodyPr vert="horz" rtlCol="0" anchor="b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lang="en-US" sz="4200" b="0" kern="1200" spc="-100" baseline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600" b="1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Физическое </a:t>
            </a:r>
          </a:p>
          <a:p>
            <a:pPr algn="ctr"/>
            <a:r>
              <a:rPr lang="ru-RU" sz="1600" b="1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развитие</a:t>
            </a:r>
            <a:endParaRPr lang="ru-RU" sz="1600" b="1" dirty="0">
              <a:solidFill>
                <a:srgbClr val="660033"/>
              </a:solidFill>
            </a:endParaRPr>
          </a:p>
        </p:txBody>
      </p:sp>
      <p:sp>
        <p:nvSpPr>
          <p:cNvPr id="20" name="Заголовок 1"/>
          <p:cNvSpPr txBox="1">
            <a:spLocks/>
          </p:cNvSpPr>
          <p:nvPr/>
        </p:nvSpPr>
        <p:spPr>
          <a:xfrm>
            <a:off x="3887924" y="5721227"/>
            <a:ext cx="1512168" cy="504056"/>
          </a:xfrm>
          <a:prstGeom prst="rect">
            <a:avLst/>
          </a:prstGeom>
          <a:ln w="6350" cap="rnd">
            <a:noFill/>
          </a:ln>
        </p:spPr>
        <p:txBody>
          <a:bodyPr vert="horz" rtlCol="0" anchor="b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lang="en-US" sz="4200" b="0" kern="1200" spc="-100" baseline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600" b="1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Речевое </a:t>
            </a:r>
          </a:p>
          <a:p>
            <a:pPr algn="ctr"/>
            <a:r>
              <a:rPr lang="ru-RU" sz="1600" b="1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развитие</a:t>
            </a:r>
            <a:endParaRPr lang="ru-RU" sz="1600" b="1" dirty="0">
              <a:solidFill>
                <a:srgbClr val="660033"/>
              </a:solidFill>
            </a:endParaRPr>
          </a:p>
        </p:txBody>
      </p:sp>
      <p:cxnSp>
        <p:nvCxnSpPr>
          <p:cNvPr id="23" name="Прямая со стрелкой 22"/>
          <p:cNvCxnSpPr/>
          <p:nvPr/>
        </p:nvCxnSpPr>
        <p:spPr>
          <a:xfrm flipH="1">
            <a:off x="2349123" y="3861048"/>
            <a:ext cx="773346" cy="357019"/>
          </a:xfrm>
          <a:prstGeom prst="straightConnector1">
            <a:avLst/>
          </a:prstGeom>
          <a:ln w="19050">
            <a:solidFill>
              <a:srgbClr val="66003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>
            <a:off x="5652120" y="4369050"/>
            <a:ext cx="617492" cy="609075"/>
          </a:xfrm>
          <a:prstGeom prst="straightConnector1">
            <a:avLst/>
          </a:prstGeom>
          <a:ln w="19050">
            <a:solidFill>
              <a:srgbClr val="66003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 flipH="1">
            <a:off x="2969082" y="4384183"/>
            <a:ext cx="666814" cy="593942"/>
          </a:xfrm>
          <a:prstGeom prst="straightConnector1">
            <a:avLst/>
          </a:prstGeom>
          <a:ln w="19050">
            <a:solidFill>
              <a:srgbClr val="66003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>
            <a:off x="4644008" y="4494167"/>
            <a:ext cx="0" cy="830063"/>
          </a:xfrm>
          <a:prstGeom prst="straightConnector1">
            <a:avLst/>
          </a:prstGeom>
          <a:ln w="19050">
            <a:solidFill>
              <a:srgbClr val="66003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>
            <a:off x="6084168" y="3861048"/>
            <a:ext cx="737275" cy="391121"/>
          </a:xfrm>
          <a:prstGeom prst="straightConnector1">
            <a:avLst/>
          </a:prstGeom>
          <a:ln w="19050">
            <a:solidFill>
              <a:srgbClr val="66003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endParaRPr lang="ru-RU" dirty="0">
              <a:solidFill>
                <a:srgbClr val="660033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buNone/>
            </a:pPr>
            <a:r>
              <a:rPr lang="ru-RU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Содержание  </a:t>
            </a:r>
            <a:r>
              <a:rPr lang="ru-RU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образовательных областей зависит от возрастных и индивидуальных особенностей детей, определяется целями и задачами Программы и может реализовываться в различных видах деятельности </a:t>
            </a:r>
            <a:r>
              <a:rPr lang="ru-RU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как </a:t>
            </a:r>
            <a:r>
              <a:rPr lang="ru-RU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сквозных механизмах развития </a:t>
            </a:r>
            <a:r>
              <a:rPr lang="ru-RU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ребенка</a:t>
            </a:r>
            <a:endParaRPr lang="ru-RU" dirty="0" smtClean="0">
              <a:solidFill>
                <a:srgbClr val="660033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None/>
            </a:pPr>
            <a:r>
              <a:rPr lang="ru-RU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685784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Виды деятельности</a:t>
            </a:r>
            <a:endParaRPr lang="ru-RU" sz="3200" b="1" dirty="0">
              <a:solidFill>
                <a:srgbClr val="660033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тека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979</TotalTime>
  <Words>1165</Words>
  <Application>Microsoft Office PowerPoint</Application>
  <PresentationFormat>Экран (4:3)</PresentationFormat>
  <Paragraphs>163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Бумажная</vt:lpstr>
      <vt:lpstr>Презентация PowerPoint</vt:lpstr>
      <vt:lpstr>  Образовательная программа ДОУ разработана на основе ФГОС ДО и федеральной образовательной программы дошкольного образования (ФОП ДО)</vt:lpstr>
      <vt:lpstr>Режим работы ДОУ</vt:lpstr>
      <vt:lpstr>Количество групп в  ДОУ</vt:lpstr>
      <vt:lpstr>Характеристика групп</vt:lpstr>
      <vt:lpstr>Возрастные психофизические особенности развития каждого возраста детей</vt:lpstr>
      <vt:lpstr>Возрастные психофизические особенности развития каждого возраста детей</vt:lpstr>
      <vt:lpstr>Структура  образовательной Программы</vt:lpstr>
      <vt:lpstr>Виды деятельности</vt:lpstr>
      <vt:lpstr>Виды деятельности</vt:lpstr>
      <vt:lpstr>Виды деятельности</vt:lpstr>
      <vt:lpstr>Программа воспитания</vt:lpstr>
      <vt:lpstr>Направления воспитания</vt:lpstr>
      <vt:lpstr>Основные формы сотрудничества  с родителями (законными представителями) воспитанников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Дополнительный раздел</dc:title>
  <dc:creator>владелец</dc:creator>
  <cp:lastModifiedBy>светлана</cp:lastModifiedBy>
  <cp:revision>67</cp:revision>
  <dcterms:modified xsi:type="dcterms:W3CDTF">2023-08-24T12:31:59Z</dcterms:modified>
</cp:coreProperties>
</file>