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304" r:id="rId23"/>
    <p:sldId id="281" r:id="rId24"/>
    <p:sldId id="282" r:id="rId25"/>
    <p:sldId id="283" r:id="rId26"/>
    <p:sldId id="277" r:id="rId27"/>
    <p:sldId id="278" r:id="rId28"/>
    <p:sldId id="279" r:id="rId29"/>
    <p:sldId id="280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305" r:id="rId44"/>
    <p:sldId id="297" r:id="rId45"/>
    <p:sldId id="306" r:id="rId46"/>
    <p:sldId id="307" r:id="rId47"/>
    <p:sldId id="298" r:id="rId48"/>
    <p:sldId id="299" r:id="rId49"/>
    <p:sldId id="300" r:id="rId50"/>
    <p:sldId id="301" r:id="rId51"/>
    <p:sldId id="302" r:id="rId52"/>
    <p:sldId id="303" r:id="rId53"/>
    <p:sldId id="308" r:id="rId54"/>
    <p:sldId id="309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752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2352-BFEC-4242-A6D3-238A248A766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B11-3E23-4B09-AB91-C6EC7AF1F0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0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2352-BFEC-4242-A6D3-238A248A766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B11-3E23-4B09-AB91-C6EC7AF1F0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2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2352-BFEC-4242-A6D3-238A248A766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B11-3E23-4B09-AB91-C6EC7AF1F0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85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2352-BFEC-4242-A6D3-238A248A766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B11-3E23-4B09-AB91-C6EC7AF1F0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2352-BFEC-4242-A6D3-238A248A766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B11-3E23-4B09-AB91-C6EC7AF1F0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37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2352-BFEC-4242-A6D3-238A248A766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B11-3E23-4B09-AB91-C6EC7AF1F0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96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2352-BFEC-4242-A6D3-238A248A766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B11-3E23-4B09-AB91-C6EC7AF1F0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6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2352-BFEC-4242-A6D3-238A248A766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B11-3E23-4B09-AB91-C6EC7AF1F0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5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2352-BFEC-4242-A6D3-238A248A766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B11-3E23-4B09-AB91-C6EC7AF1F0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90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2352-BFEC-4242-A6D3-238A248A766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B11-3E23-4B09-AB91-C6EC7AF1F0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4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2352-BFEC-4242-A6D3-238A248A766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B11-3E23-4B09-AB91-C6EC7AF1F0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77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C2352-BFEC-4242-A6D3-238A248A766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EAB11-3E23-4B09-AB91-C6EC7AF1F0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2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984" y="0"/>
            <a:ext cx="16126384" cy="6858000"/>
          </a:xfrm>
          <a:prstGeom prst="rect">
            <a:avLst/>
          </a:prstGeom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691430" y="1100636"/>
            <a:ext cx="9161055" cy="23283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Развивающая предметно-</a:t>
            </a:r>
          </a:p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пространственная среда </a:t>
            </a:r>
          </a:p>
          <a:p>
            <a:pPr algn="ctr" rtl="0">
              <a:buNone/>
            </a:pP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Группы №1 «Карапуз»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76893" y="3033071"/>
            <a:ext cx="1087779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Кукольный уголок: гостиная комната (для игровых действий, игр с куклами); стол, стулья, мягкая мебель, кухня детская.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Атрибутика для создания интерьера: сервиз столовой и чайной посуды, соразмерной по величине кукол, пластмассовые вазочки, телефон.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Куклы: имитирующие ребенка 2-3 лет (40-50 см.), с подвижными частями тела, изображающие мальчиков и девочек, узнаваемых по одежде и прическе; имитирующие ребенка-младенца (голыш) дидактическая кукла с полным набором верхней одежды и белья. Животные и детеныши. Выполненные в реалистическом образе из разного материала, коляски для кукол.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Парикмахерская (для игровых действий, игры с куклами)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Спальня (для игровых действий, игры с куклами): кроватки разных размеров (3-4) с постельными принадлежностями по размеру кровати (матрац, простыня, одеяло, пододеяльник, подушка, наволочка, покрывало 3-4 набора) , шкаф для одежды (одежда для кукол мальчиков, девочек)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Кухня (для игровых действий,  игры с куклами); плита, полка или шкаф для посуды, набор кухонной посуды, элементы домашней посуды: настоящая маленькая кастрюлька, ковшик и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набор овощей и фруктов. Гладильная доска, утюжки.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Гараж: различные машины, набор инструментов: гаечный ключ, молоточек, отвертка, насос, шланг.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Больница: кукла-доктор, набор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мед.инструментов</a:t>
            </a:r>
            <a:r>
              <a:rPr lang="ru-RU" sz="1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(для сюжетно-ролевой игры)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51908" y="390389"/>
            <a:ext cx="101415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Сюжетно-отобразительная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деятельность: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1620" y="1091312"/>
            <a:ext cx="1145038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Сюжетно-образные игрушки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Кукольный театр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Игровое оборудование для сюжетно-ролевых игр. 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6172" y="2492321"/>
            <a:ext cx="110685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предметно-пространственной игровой среды: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01" y="-23751"/>
            <a:ext cx="12192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0365" y="1472559"/>
            <a:ext cx="2998414" cy="4064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19994">
            <a:off x="9319152" y="734191"/>
            <a:ext cx="1643177" cy="2648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68054">
            <a:off x="1059468" y="623276"/>
            <a:ext cx="1952712" cy="26790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359">
            <a:off x="8009801" y="3409400"/>
            <a:ext cx="1750357" cy="27039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6270">
            <a:off x="2216258" y="3475352"/>
            <a:ext cx="1736261" cy="29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69704" y="2764660"/>
            <a:ext cx="10766233" cy="2775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Сюжетное конструирование (важно рациональное расположение материала). 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Легкий модуль материал-мягкие объемные геометрические фигуры (модули) разных цветов и размеров.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Напольный конструктор (крупный строительный материал). К нему для обыгрывания: крупные транспортные игрушки-автомобили грузовые, легковые,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автобусы,паровозы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электровозы, самолеты, пароходы, лодки и т.д., сюжетные фигурки-наборы диких и домашних животных и их детеныши, птицы (зоопарк, птичий двор), рыбки, игрушечные насекомые, люди, сказочные персонажи и др.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астольный конструктор (мелкий строительный материал ЛЕГО). К нему обыгрывание: мелкие транспортные игрушки и сюжетные фигурки.    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5560" y="426015"/>
            <a:ext cx="109135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Познавательно-отобразительная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деятельность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26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24269">
            <a:off x="225605" y="2202612"/>
            <a:ext cx="3048264" cy="4400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1025">
            <a:off x="9118198" y="2606008"/>
            <a:ext cx="2602701" cy="39443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295" y="178872"/>
            <a:ext cx="2785574" cy="3714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1" y="178872"/>
            <a:ext cx="2849744" cy="3799659"/>
          </a:xfrm>
          <a:prstGeom prst="rect">
            <a:avLst/>
          </a:prstGeom>
        </p:spPr>
      </p:pic>
      <p:pic>
        <p:nvPicPr>
          <p:cNvPr id="8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762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270" y="690967"/>
            <a:ext cx="11598443" cy="260266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002060"/>
                </a:solidFill>
              </a:rPr>
              <a:t>-картины-пейзажи во времени года;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-цветы: фиалки, </a:t>
            </a:r>
            <a:r>
              <a:rPr lang="ru-RU" b="1" i="1" dirty="0" err="1" smtClean="0">
                <a:solidFill>
                  <a:srgbClr val="002060"/>
                </a:solidFill>
              </a:rPr>
              <a:t>хлорофитумы</a:t>
            </a:r>
            <a:r>
              <a:rPr lang="ru-RU" b="1" i="1" dirty="0" smtClean="0">
                <a:solidFill>
                  <a:srgbClr val="002060"/>
                </a:solidFill>
              </a:rPr>
              <a:t>, папоротники;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-муляжи овощей, фруктов, демонстрационный материал по лексическим темам.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1002">
            <a:off x="8677514" y="3249284"/>
            <a:ext cx="2108768" cy="3007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9373" y="3550722"/>
            <a:ext cx="3957547" cy="2915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83" y="3455718"/>
            <a:ext cx="1579233" cy="2890031"/>
          </a:xfrm>
          <a:prstGeom prst="rect">
            <a:avLst/>
          </a:prstGeom>
        </p:spPr>
      </p:pic>
      <p:sp>
        <p:nvSpPr>
          <p:cNvPr id="35841" name="WordArt 1"/>
          <p:cNvSpPr>
            <a:spLocks noChangeArrowheads="1" noChangeShapeType="1" noTextEdit="1"/>
          </p:cNvSpPr>
          <p:nvPr/>
        </p:nvSpPr>
        <p:spPr bwMode="auto">
          <a:xfrm>
            <a:off x="1687595" y="507794"/>
            <a:ext cx="8192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Центр природы: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83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945" y="505755"/>
            <a:ext cx="9919853" cy="28430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развитие активной речи является основной задачей развития детей , то в уголке книги подобраны наборы предметных картинок, наборов сюжетных картин. Наши малыши любят, когда им читают книги, рассматриваем картинки , поэтому здесь много книг по программе в соответствии с возрастом. Репертуар постоянно меняется. Выставляются иллюстрации к сказкам.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6946">
            <a:off x="8931105" y="3524566"/>
            <a:ext cx="1678333" cy="2774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81" y="3978233"/>
            <a:ext cx="6957085" cy="23958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6003" y="473517"/>
            <a:ext cx="47135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Книжный центр: 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1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13795"/>
            <a:ext cx="10515600" cy="2939549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театр игрушки, настольный театр, плоскостной,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би-ба-бо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театр на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пальчиковый театр, театр «на кеглях», «на палочках», «на перчатках», театр «заводных игрушек», театр «на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резиночках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30" y="3206337"/>
            <a:ext cx="2448373" cy="3147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36916">
            <a:off x="937232" y="3673521"/>
            <a:ext cx="3594094" cy="22896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999884">
            <a:off x="8025695" y="3394937"/>
            <a:ext cx="3264249" cy="24481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85541" y="307262"/>
            <a:ext cx="2878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Театр: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19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4863">
            <a:off x="6429018" y="758858"/>
            <a:ext cx="4207042" cy="56358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415357">
            <a:off x="854795" y="558141"/>
            <a:ext cx="4318938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Музыкальные игрушки: </a:t>
            </a:r>
            <a:endParaRPr lang="ru-RU" sz="2400" b="1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(-музыкальная </a:t>
            </a:r>
            <a:r>
              <a:rPr lang="ru-RU" sz="2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книжка, </a:t>
            </a:r>
            <a:endParaRPr lang="ru-RU" sz="2400" b="1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-молоточек</a:t>
            </a:r>
            <a:r>
              <a:rPr lang="ru-RU" sz="2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endParaRPr lang="ru-RU" sz="2400" b="1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-волчок</a:t>
            </a:r>
            <a:r>
              <a:rPr lang="ru-RU" sz="2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endParaRPr lang="ru-RU" sz="2400" b="1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-погремушка</a:t>
            </a:r>
            <a:r>
              <a:rPr lang="ru-RU" sz="2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endParaRPr lang="ru-RU" sz="2400" b="1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-шкатулка</a:t>
            </a:r>
            <a:r>
              <a:rPr lang="ru-RU" sz="2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 </a:t>
            </a:r>
            <a:endParaRPr lang="ru-RU" sz="2400" b="1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-плоскостные </a:t>
            </a:r>
            <a:r>
              <a:rPr lang="ru-RU" sz="2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балалайки, </a:t>
            </a:r>
            <a:endParaRPr lang="ru-RU" sz="2400" b="1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-пианино</a:t>
            </a:r>
            <a:r>
              <a:rPr lang="ru-RU" sz="2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); </a:t>
            </a:r>
            <a:endParaRPr lang="ru-RU" sz="2400" b="1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-народные </a:t>
            </a:r>
            <a:r>
              <a:rPr lang="ru-RU" sz="2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игрушки; </a:t>
            </a:r>
            <a:endParaRPr lang="ru-RU" sz="2400" b="1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-музыкальные </a:t>
            </a:r>
            <a:r>
              <a:rPr lang="ru-RU" sz="2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инструменты: </a:t>
            </a:r>
            <a:endParaRPr lang="ru-RU" sz="2400" b="1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-металлофон</a:t>
            </a:r>
            <a:r>
              <a:rPr lang="ru-RU" sz="2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endParaRPr lang="ru-RU" sz="2400" b="1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-бубны</a:t>
            </a:r>
            <a:r>
              <a:rPr lang="ru-RU" sz="2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endParaRPr lang="ru-RU" sz="2400" b="1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-барабанчик</a:t>
            </a:r>
            <a:r>
              <a:rPr lang="ru-RU" sz="2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endParaRPr lang="ru-RU" sz="2400" b="1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-колокольчик</a:t>
            </a:r>
            <a:r>
              <a:rPr lang="ru-RU" sz="2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endParaRPr lang="ru-RU" sz="2400" b="1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24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аудиомагнитофон</a:t>
            </a:r>
            <a:r>
              <a:rPr lang="ru-RU" sz="2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8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91085" y="1689612"/>
            <a:ext cx="9950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Предметы-заместители, неоформленный материал: кубики, коробочки, крышки цветные, пузырьки, банки с завёртывающейся крышкой (не стекло) разных размеров, форм; картонные, клеевые полоски разной длины, ширины.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7065">
            <a:off x="721894" y="3251636"/>
            <a:ext cx="4090737" cy="3068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18509">
            <a:off x="7041327" y="3269927"/>
            <a:ext cx="4041958" cy="3031470"/>
          </a:xfrm>
          <a:prstGeom prst="rect">
            <a:avLst/>
          </a:prstGeom>
        </p:spPr>
      </p:pic>
      <p:sp>
        <p:nvSpPr>
          <p:cNvPr id="31745" name="WordArt 1"/>
          <p:cNvSpPr>
            <a:spLocks noChangeArrowheads="1" noChangeShapeType="1" noTextEdit="1"/>
          </p:cNvSpPr>
          <p:nvPr/>
        </p:nvSpPr>
        <p:spPr bwMode="auto">
          <a:xfrm>
            <a:off x="843148" y="380010"/>
            <a:ext cx="10426535" cy="11162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Процессуальная игра: 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развитие символической функции мышления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2077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369" y="241189"/>
            <a:ext cx="10515600" cy="1708374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развитие: обеспечение накопления представлений о форме, величине, цвете, навыков самообслуживания.</a:t>
            </a:r>
            <a:b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уголка развитие сенсорных эталонов является наличие сенсорного стола. Коробочка форм-развитие восприятие форм. Горка-развитие пространственных представлений и ориентировок. Пирамидки-развитие восприятия величины предметов, упражнение «Шарики», направлено на развитие умения дифференцировать предметы (шарики) по цветам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3366" y="2068316"/>
            <a:ext cx="48530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игрушки, формирующие интеллект и мелкую моторику: цилиндрики-вкладыши, рамки и вкладыши, пирамидки.</a:t>
            </a:r>
          </a:p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игры: «Лото», парные картинки, крупная пластиковая мозаика, например: «Цветы»,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их 3-12 частей, наборы разрешённых картинок на кубиках, картинки трафареты, развивающие игры с плоскостными геометрическими формами «Сложи цветок», «Сложи ёлочку», «Сложи домик с окошком», или Теремок.</a:t>
            </a:r>
          </a:p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 и игрушки со шнуровками, молниями, пуговицами, кнопками, формирующие навыки самообслуживания и мелкую моторику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9566">
            <a:off x="7214638" y="3275987"/>
            <a:ext cx="2426354" cy="3366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99516" y="1674421"/>
            <a:ext cx="2289233" cy="25632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41510">
            <a:off x="5490583" y="2180627"/>
            <a:ext cx="2001891" cy="24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s://ds05.infourok.ru/uploads/ex/0734/0006835b-20ffa2dc/hello_html_15e76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982203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20041" y="558140"/>
            <a:ext cx="934588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предметно – пространственной среды осуществляется по 5 направлениям развития и образования детей (образовательным областям):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7328" y="2743200"/>
            <a:ext cx="74022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Социально – коммуникативное</a:t>
            </a:r>
          </a:p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Познавательное</a:t>
            </a:r>
          </a:p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 Художественно- эстетическое</a:t>
            </a:r>
          </a:p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4.Речевое</a:t>
            </a:r>
          </a:p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5. Физическое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48130" name="Picture 2" descr="https://pp.userapi.com/c845322/v845322922/14f62a/pgOf1gczj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2999">
            <a:off x="7266145" y="3683778"/>
            <a:ext cx="3485708" cy="2323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59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18275">
            <a:off x="5361071" y="1428890"/>
            <a:ext cx="2352173" cy="31362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22544">
            <a:off x="8478698" y="2831394"/>
            <a:ext cx="2401157" cy="3201543"/>
          </a:xfrm>
          <a:prstGeom prst="rect">
            <a:avLst/>
          </a:prstGeom>
        </p:spPr>
      </p:pic>
      <p:sp>
        <p:nvSpPr>
          <p:cNvPr id="29697" name="WordArt 1"/>
          <p:cNvSpPr>
            <a:spLocks noChangeArrowheads="1" noChangeShapeType="1" noTextEdit="1"/>
          </p:cNvSpPr>
          <p:nvPr/>
        </p:nvSpPr>
        <p:spPr bwMode="auto">
          <a:xfrm>
            <a:off x="972992" y="522514"/>
            <a:ext cx="10391693" cy="5818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Продуктивная деятельность: стремление к самовыражению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393" y="1472540"/>
            <a:ext cx="473825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0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sz="2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доска, мел; специально самостирающиеся устройства или восковые доски с палочкой для рисования; восковые мелки; светлая магнитная доска для рисунков детей (выставка), магнитные кнопки. Набор цветных карандашей, гуашь и кисти, трафареты, восковые карандаши, водные раскраски.</a:t>
            </a:r>
          </a:p>
        </p:txBody>
      </p:sp>
    </p:spTree>
    <p:extLst>
      <p:ext uri="{BB962C8B-B14F-4D97-AF65-F5344CB8AC3E}">
        <p14:creationId xmlns:p14="http://schemas.microsoft.com/office/powerpoint/2010/main" val="16658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4259" y="3395701"/>
            <a:ext cx="2015938" cy="3023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87716">
            <a:off x="828747" y="3594045"/>
            <a:ext cx="3231168" cy="26285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8040" y="1668062"/>
            <a:ext cx="76120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Пространство в группе для свободного перемещения, удовлетворяющее двигательную потребность ребёнка. 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Физкультурный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центр: мягкие, легкие модули, разноцветные флажки, ленточки-султанчики, мячи, разноцветные шары для прокатывания, мешочки с песком для равновесия, горка.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067" y="415161"/>
            <a:ext cx="3657600" cy="2743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067" y="3897193"/>
            <a:ext cx="3454400" cy="2590800"/>
          </a:xfrm>
          <a:prstGeom prst="rect">
            <a:avLst/>
          </a:prstGeom>
        </p:spPr>
      </p:pic>
      <p:sp>
        <p:nvSpPr>
          <p:cNvPr id="28673" name="WordArt 1"/>
          <p:cNvSpPr>
            <a:spLocks noChangeArrowheads="1" noChangeShapeType="1" noTextEdit="1"/>
          </p:cNvSpPr>
          <p:nvPr/>
        </p:nvSpPr>
        <p:spPr bwMode="auto">
          <a:xfrm>
            <a:off x="819397" y="415141"/>
            <a:ext cx="7315200" cy="130678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7692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Impact"/>
              </a:rPr>
              <a:t>Физическое развитие: умение действовать самостоятельно,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7692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Impact"/>
              </a:rPr>
              <a:t>ориентироваться в пространстве</a:t>
            </a:r>
            <a:endParaRPr lang="ru-RU" sz="3600" kern="10" spc="0" dirty="0">
              <a:ln w="9525">
                <a:solidFill>
                  <a:srgbClr val="76923C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1332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6" descr="https://photonfm.ru/wa-data/public/shop/products/89/03/389/images/7232/7232.75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653" y="1033154"/>
            <a:ext cx="9084005" cy="6988629"/>
          </a:xfrm>
          <a:prstGeom prst="rect">
            <a:avLst/>
          </a:prstGeom>
          <a:noFill/>
        </p:spPr>
      </p:pic>
      <p:sp>
        <p:nvSpPr>
          <p:cNvPr id="62471" name="WordArt 7"/>
          <p:cNvSpPr>
            <a:spLocks noChangeArrowheads="1" noChangeShapeType="1" noTextEdit="1"/>
          </p:cNvSpPr>
          <p:nvPr/>
        </p:nvSpPr>
        <p:spPr bwMode="auto">
          <a:xfrm>
            <a:off x="1828800" y="985651"/>
            <a:ext cx="8003969" cy="10450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Сухой бассейн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6274" y="795647"/>
            <a:ext cx="10344397" cy="5337854"/>
          </a:xfrm>
        </p:spPr>
        <p:txBody>
          <a:bodyPr>
            <a:normAutofit fontScale="90000"/>
          </a:bodyPr>
          <a:lstStyle/>
          <a:p>
            <a:r>
              <a:rPr lang="ru-RU" sz="22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спортивно-оздоровительного центра является наличие сухого бассейна.</a:t>
            </a:r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 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своеобразную емкость, которая наполняется огромным количеством шариков. Разноцветные мячики сухого бассейна, которые наполнены воздухом и при давлении принимаю первоначальную форму, служат безопасной опорой для тела ребенка</a:t>
            </a:r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Играя в таких бассейнах, дети поддаются физической нагрузке, которая благотворно влияет на общее развитие и здоровье ребенка. Кроме всего, детские сухие бассейны положительно влияют на психоэмоциональное состояние ребенка.  Дети испытывают огромное удовольствие и радость, погружаясь в «волны», бассейна и развлекаясь среди множества различных разноцветных мячиков.</a:t>
            </a:r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 с шариками-это популярное игровое оборудование для </a:t>
            </a:r>
            <a:r>
              <a:rPr lang="ru-RU" sz="1800" b="1" i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дошкольно-образовательных</a:t>
            </a:r>
            <a:r>
              <a:rPr lang="ru-RU" sz="1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учреждений. Каркас сухого бассейна изготавливается из плотного эластичного поролона, обтянутого </a:t>
            </a:r>
            <a:r>
              <a:rPr lang="ru-RU" sz="1800" b="1" i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винилис-кожей</a:t>
            </a:r>
            <a:r>
              <a:rPr lang="ru-RU" sz="1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наполнителем для бассейна служат тысячи цветных полиэтиленовых шариков (зеленых, красных, желтых и синих).</a:t>
            </a:r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1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занятия в сухом бассейне помогают удовлетворить естественную потребность ребенка в движении, стимулируют его поисковую и творческую активность, позволяют чередовать упражнения с отдыхом, а также добиваться качественной релаксации. В сухом бассейне тренируются различные мышечные группы, в том числе и формируют осанку. Таким образом, происходит постоянный массаж всего тела, осуществляется стимуляция тактильной чувствительности. </a:t>
            </a:r>
            <a:br>
              <a:rPr lang="ru-RU" sz="1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шариков может варьироваться от нескольких сотен до нескольких тысяч, все завит от того, насколько хватит места в той или иной модели бассейна. В таком сухом бассейне можно играть, нырять, прыгать, прятаться с головой под массой шариков и играть в разные игры.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8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7512" y="497266"/>
            <a:ext cx="108896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Эффекты, получаемые организмом ребенка при использовании сухого бассейна: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0258" y="1805050"/>
            <a:ext cx="725434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ru-RU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Массажный эффект</a:t>
            </a:r>
            <a:br>
              <a:rPr lang="ru-RU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ru-RU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Сенсорный эффект</a:t>
            </a:r>
            <a:br>
              <a:rPr lang="ru-RU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ru-RU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Расслабляющий эффект</a:t>
            </a:r>
            <a:br>
              <a:rPr lang="ru-RU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r>
              <a:rPr lang="ru-RU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Тренирующий эффект</a:t>
            </a:r>
          </a:p>
        </p:txBody>
      </p:sp>
      <p:pic>
        <p:nvPicPr>
          <p:cNvPr id="26625" name="Picture 1" descr="C:\Users\User\Desktop\HrrnCrhmqs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48448">
            <a:off x="8407829" y="2185058"/>
            <a:ext cx="2672322" cy="3033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17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909" y="1840675"/>
            <a:ext cx="10515600" cy="387135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Снятие психоэмоционального напряжения.</a:t>
            </a:r>
            <a:b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физиологического и речевого дыхания.</a:t>
            </a:r>
            <a:b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динамической и статической координации.</a:t>
            </a:r>
            <a:b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лучше проводить в игровой форме и индивидуально, обстановка во время занятий должна быть эмоционально комфортной и вызывать у ребенка интерес, игры и упражнения следует подбирать с учетом возможностей малыша.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0869" y="461642"/>
            <a:ext cx="101213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комплекса занятий: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19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64175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занятий в сухом бассейне</a:t>
            </a:r>
            <a:b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«Погружение»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массаж шейных мышц.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ноги на полу перед бассейном, руки в упоре в бассейне- достаем головой дно бассейна.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«Охотники»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общей подвижности, массаж всего тела, развитие фантазийного мышления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дети бросают в «бассейн» свои мячики и догоняют их, передвигаясь по «бассейну» на четвереньках, ползком (в различных позах).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«Поход за грибами»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правильного речевого дыхания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стоят в «бассейне», наклоняясь, делают шумный вдох носом, на выдохе поднимают мячики и складывают в корзинку.</a:t>
            </a:r>
          </a:p>
        </p:txBody>
      </p:sp>
    </p:spTree>
    <p:extLst>
      <p:ext uri="{BB962C8B-B14F-4D97-AF65-F5344CB8AC3E}">
        <p14:creationId xmlns:p14="http://schemas.microsoft.com/office/powerpoint/2010/main" val="21126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6606" y="593766"/>
            <a:ext cx="10838708" cy="4196937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«Волчок»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массаж и координация работы позвоночника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лежит на бортике бассейна, руки вытянуты- малыш скатывается с бортика в горизонтальном положении и перекатами добирается до противоположного бортика.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урожай»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цветовосприятия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ловкости рук, массаж всего тела, развитие общей подвижности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дети собирают шарики такого же цвета, какой у них мячик и складывают их в большую кучу.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«Следопыт»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тактильных ощущений, мелкой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моторки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 прячет на дне бассейна один или несколько предметов и просит ребят найти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4809" y="4635473"/>
            <a:ext cx="1022861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«Поймай шарик»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координации верхних конечностей, развитие общей подвижности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подбрасывают шарик для сухого бассейна над головой, хлопают в ладоши, и пытаются поймать его.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2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9447" y="386196"/>
            <a:ext cx="10515600" cy="596265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дыхания, активизация процесса вдох-выдох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дети лежат в «бассейне» на спине, дельфина помещают на живот, на шумном вдохе поднимают игрушку животом, на произвольном выдохе опускают ее.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«Ловкие ножки»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координации ножных мышц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сидят на бортиках бассейна и стараются ногами поднять шарики,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опираясь руками о бортик пытаются оттолкнуть от себя шарики как можно дальше.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«Рыбки»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общей подвижности, массаж тела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дети лежат в «бассейне» на животе, голова приподнята, они шевелятся, отгребая от себя шарики ногами («хвостом»).</a:t>
            </a:r>
          </a:p>
        </p:txBody>
      </p:sp>
    </p:spTree>
    <p:extLst>
      <p:ext uri="{BB962C8B-B14F-4D97-AF65-F5344CB8AC3E}">
        <p14:creationId xmlns:p14="http://schemas.microsoft.com/office/powerpoint/2010/main" val="37231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6948" y="249381"/>
            <a:ext cx="10515600" cy="592133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укрепление мышц ног и брюшного пресса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дети сидят в «бассейне», опираясь спиной о бортик, делают движения ногами, как будто едут на велосипеде.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Прятки»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укрепление мышц ног, ловкости, развитие общей подвижности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стоят в бассейне, держась руками за его бортики,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сигналу педагога они то приседают, то снова встают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«Вихрь»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массаж и развитие координации верхних конечностей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стоят на коленях вокруг бассейна: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опускают в бассейн правую руку и делают вращательные движения, затем те же действия повторяют левой рукой;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опускают обе руки в бассейн и одновременно делают вращательные движения: встречные, расходящиеся, в правую сторону, в левую сторону.</a:t>
            </a:r>
          </a:p>
        </p:txBody>
      </p:sp>
    </p:spTree>
    <p:extLst>
      <p:ext uri="{BB962C8B-B14F-4D97-AF65-F5344CB8AC3E}">
        <p14:creationId xmlns:p14="http://schemas.microsoft.com/office/powerpoint/2010/main" val="35321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1348579">
            <a:off x="866901" y="2856728"/>
            <a:ext cx="10129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Учет индивидуальных, возрастных потребностей детей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Гибкость зонирования предметно – пространственной среды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Удобное пространственное расположение игр и пособий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Наличие полифункциональных материалов, предметов заместителей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5" name="WordArt 1"/>
          <p:cNvSpPr>
            <a:spLocks noChangeArrowheads="1" noChangeShapeType="1" noTextEdit="1"/>
          </p:cNvSpPr>
          <p:nvPr/>
        </p:nvSpPr>
        <p:spPr bwMode="auto">
          <a:xfrm>
            <a:off x="1009403" y="641266"/>
            <a:ext cx="10212780" cy="186442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Требования к организации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предметно – пространственной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среды: 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49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5575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при регулярном проведении игр с использованием сухого бассейна:</a:t>
            </a:r>
            <a:b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снятие психоэмоционального напряжения в период адаптации;</a:t>
            </a:r>
            <a:b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регуляция двигательной активности детей раннего возраста;</a:t>
            </a:r>
            <a:b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активизация защитных сил организма;</a:t>
            </a:r>
            <a:b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тактильной чувствительности, стимуляция зрительного восприятия;</a:t>
            </a:r>
            <a:b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положительного эмоционального фона.</a:t>
            </a:r>
          </a:p>
        </p:txBody>
      </p:sp>
    </p:spTree>
    <p:extLst>
      <p:ext uri="{BB962C8B-B14F-4D97-AF65-F5344CB8AC3E}">
        <p14:creationId xmlns:p14="http://schemas.microsoft.com/office/powerpoint/2010/main" val="19526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54575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Подводя итог, можно сказать, что игры в сухом бассейне помогают удовлетворить естественную потребность ребенка в движении, стимулируют его поисковую и творческую активность, позволяют чередовать упражнения с отдыхом, а также добиваться качественной релаксации.</a:t>
            </a:r>
            <a:b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шары для сухого бассейна позитивно влияют на нервную систему. Ребенок, ныряя в цветные шары, получает огромный положительный заряд.</a:t>
            </a:r>
          </a:p>
        </p:txBody>
      </p:sp>
    </p:spTree>
    <p:extLst>
      <p:ext uri="{BB962C8B-B14F-4D97-AF65-F5344CB8AC3E}">
        <p14:creationId xmlns:p14="http://schemas.microsoft.com/office/powerpoint/2010/main" val="41840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8433" name="WordArt 1"/>
          <p:cNvSpPr>
            <a:spLocks noChangeArrowheads="1" noChangeShapeType="1" noTextEdit="1"/>
          </p:cNvSpPr>
          <p:nvPr/>
        </p:nvSpPr>
        <p:spPr bwMode="auto">
          <a:xfrm>
            <a:off x="2888549" y="1626920"/>
            <a:ext cx="6196074" cy="220881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Ф</a:t>
            </a:r>
            <a:r>
              <a:rPr lang="ru-RU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итомодуль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1250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271" y="2101933"/>
            <a:ext cx="7279574" cy="3576205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Комнатные растения – неотъемлемая часть интерьера всех дошкольных учреждений. Однако помимо украшения помещений, эти растения оказывают благотворное влияние на самочувствие и состояние здоровья. Известно, что воздушная среда в закрытых помещениях далека от идеальной. Помимо пыли, в воздухе часто содержатся небезопасные химические соединения, которые выделяют строительные материалы, мебель, ковровые покрытия. Кроме того, в комнатах обычно присутствуют разнообразные микроорганизмы, попадание которых на слизистую верхних дыхательных путей может вызвать ОРЗ и аллергические заболевания.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28062" y="77440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Фитомодуль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использование специально подобранных растений  для улучшения среды обитания в искусственных системах.</a:t>
            </a:r>
            <a:b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А.М. Гродзинский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579" y="2882311"/>
            <a:ext cx="3971925" cy="3442466"/>
          </a:xfrm>
          <a:prstGeom prst="rect">
            <a:avLst/>
          </a:prstGeom>
        </p:spPr>
      </p:pic>
      <p:pic>
        <p:nvPicPr>
          <p:cNvPr id="7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374" y="477734"/>
            <a:ext cx="10515600" cy="2835482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фитомодулей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здоровье детей проявляется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•в 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снижении респираторной заболеваемости; </a:t>
            </a:r>
            <a:b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•в 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повышении работоспособности и выносливости к физическим и умственным нагрузкам, снижению утомляемости; </a:t>
            </a:r>
            <a:b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•в 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положительном влиянии эстетического аспекта </a:t>
            </a:r>
            <a:r>
              <a:rPr lang="ru-RU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фитомодулей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(зеленые растения в условиях замкнутого пространства создают профилактический эффект, развивают чувство прекрасного, способствуют гармонизации личности, снятию напряжения); </a:t>
            </a:r>
            <a:b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•в 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таких качеств, как ответственность, заботливость, самостоятельность, трудолюбие, дисциплинированность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25890">
            <a:off x="1270576" y="3493938"/>
            <a:ext cx="2147743" cy="2147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81839">
            <a:off x="8557941" y="3183009"/>
            <a:ext cx="2426923" cy="242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75537" y="770399"/>
            <a:ext cx="6902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Рецеркуляторы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2" name="Picture 2" descr="Облучатель-рециркулятор ультрафиолетовый Armed 1-115 ПТ, белый - Изображение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13490">
            <a:off x="1851365" y="2691972"/>
            <a:ext cx="3675266" cy="2756450"/>
          </a:xfrm>
          <a:prstGeom prst="rect">
            <a:avLst/>
          </a:prstGeom>
          <a:noFill/>
        </p:spPr>
      </p:pic>
      <p:pic>
        <p:nvPicPr>
          <p:cNvPr id="15366" name="Picture 6" descr="https://www.e-kislorod.ru/upload/iblock/ad5/ad502e13e58b2ad55bea714f23220c5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74864">
            <a:off x="7457703" y="2389962"/>
            <a:ext cx="2838497" cy="3374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31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504" y="950025"/>
            <a:ext cx="10496551" cy="4061362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Рециркулятор-облучатель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✔Качественное и безопасное обеззараживание воздуха в помещениях детских учреждений.</a:t>
            </a:r>
            <a:b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</a:t>
            </a: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снижение числа возбудителей инфекционных заболеваний в воздухе.</a:t>
            </a:r>
            <a:b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</a:t>
            </a: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или существенное снижение риска заболеваемости в период адаптации и во время эпидемий.</a:t>
            </a:r>
            <a:b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</a:t>
            </a: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и поддержка допустимого уровня микроорганизмов в воздухе помещений без людей и в их присутствии.</a:t>
            </a:r>
            <a:b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</a:t>
            </a: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распространения вирусов воздушно-капельным путём в условиях постоянного скопления людей в помещении.</a:t>
            </a:r>
            <a:b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</a:t>
            </a: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вирусов и бактерий. Уровень снижается ниже критической отметки, при которой человек становится восприимчив к заражению</a:t>
            </a:r>
            <a:b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</a:t>
            </a: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распространения инфекционных заболеваний на здоровых людей в офисах, домах, квартирах, приемных, </a:t>
            </a: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учреждениях.</a:t>
            </a: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</a:t>
            </a: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возможных эпидемий, биологических диверсий, пандемий.</a:t>
            </a:r>
            <a:b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</a:t>
            </a: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детей со слабым иммунитетом, людей с ослабленной иммунной системой.</a:t>
            </a:r>
            <a:b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</a:t>
            </a: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риска заболевания спортсменов-профессионалов от инфекций в спортзалах.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6892" y="378514"/>
            <a:ext cx="115151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10 ПРИЧИН УСТАНОВКИ РЕЦИРКУЛЯТОРА В ДОШКОЛЬНЫХ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880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2737">
            <a:off x="7855939" y="3295295"/>
            <a:ext cx="3230680" cy="3230680"/>
          </a:xfrm>
          <a:prstGeom prst="rect">
            <a:avLst/>
          </a:prstGeom>
        </p:spPr>
      </p:pic>
      <p:pic>
        <p:nvPicPr>
          <p:cNvPr id="5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006" y="617518"/>
            <a:ext cx="10591305" cy="5545776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☝</a:t>
            </a:r>
            <a:r>
              <a:rPr lang="ru-RU" sz="16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Рециркулятор</a:t>
            </a: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садиков и школ — это действительно безопасное и надёжное устройство для очистки воздуха. Он имеет следующие преимущества:</a:t>
            </a:r>
            <a:b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☝БЕЗОПАСНОСТЬ . Излучение не проникает через корпус, поэтому оборудование абсолютно безопасно и может использоваться в присутствии детей.</a:t>
            </a:r>
            <a:b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☝НАДЁЖНОСТЬ и длительный срок службы. Гарантия — 1 год. Срок службы — 5 лет.</a:t>
            </a:r>
            <a:b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☝ВЫСОКАЯ ЭФФЕКТИВНОСТЬ — до 99, 9 %. Лампы "АРМЕД" , работая в присутствии людей, обеспечивают широкий спектр воздействия на различные микроорганизмы.</a:t>
            </a:r>
            <a:b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☝Навесное и передвижное исполнение.</a:t>
            </a:r>
            <a:b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☝Бесшумная работа.</a:t>
            </a:r>
            <a:b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☝Презентабельный внешний вид.</a:t>
            </a:r>
            <a:b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☝Эксплуатация в присутствии людей.</a:t>
            </a:r>
            <a:b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☝Доступная цена.</a:t>
            </a:r>
            <a:b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☝Визуальный контроль работы.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5643" y="354764"/>
            <a:ext cx="36197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04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325" y="1710046"/>
            <a:ext cx="10515600" cy="3980213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3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3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рециркулятора</a:t>
            </a:r>
            <a:r>
              <a:rPr lang="ru-RU" sz="3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очистки и обеззараживания воздуха достаточно прост: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-Воздух попадет в корпус.</a:t>
            </a:r>
            <a:b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 УФ-лучей внутри корпуса обеззараживает воздух.</a:t>
            </a:r>
            <a:b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Чистый воздух возвращается в помещение.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7997" y="544769"/>
            <a:ext cx="903102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 ЭТО </a:t>
            </a:r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РАБОТАЕТ?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3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6914" y="748146"/>
            <a:ext cx="98565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Соляная лампа </a:t>
            </a:r>
            <a:endParaRPr lang="ru-RU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266" name="Picture 2" descr="https://magazin-03.ru/wa-data/public/shop/products/89/05/589/images/1657/1657.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18850">
            <a:off x="629393" y="2971098"/>
            <a:ext cx="3144322" cy="3144322"/>
          </a:xfrm>
          <a:prstGeom prst="rect">
            <a:avLst/>
          </a:prstGeom>
          <a:noFill/>
        </p:spPr>
      </p:pic>
      <p:pic>
        <p:nvPicPr>
          <p:cNvPr id="6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1268" name="Picture 4" descr="https://images.ru.prom.st/584703313_w640_h640_solevaya-lampa-ska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8957" y="3028209"/>
            <a:ext cx="5130796" cy="2104942"/>
          </a:xfrm>
          <a:prstGeom prst="rect">
            <a:avLst/>
          </a:prstGeom>
          <a:noFill/>
        </p:spPr>
      </p:pic>
      <p:pic>
        <p:nvPicPr>
          <p:cNvPr id="11270" name="Picture 6" descr="https://www.domvelesa.ru/upload/imager/a25e46e154a16015deaf77f3c62d6ed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39574">
            <a:off x="9033861" y="3491345"/>
            <a:ext cx="2260024" cy="2410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24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89348" y="2667964"/>
            <a:ext cx="87891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• Размещение на видном месте всех детских работ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• Место для поздравления с днем рождения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(стенд, уголок, иные формы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организации)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423" y="4098673"/>
            <a:ext cx="3152808" cy="23646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78" y="3768551"/>
            <a:ext cx="3311154" cy="28366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37418" y="2956957"/>
            <a:ext cx="3477286" cy="2607964"/>
          </a:xfrm>
          <a:prstGeom prst="rect">
            <a:avLst/>
          </a:prstGeom>
        </p:spPr>
      </p:pic>
      <p:sp>
        <p:nvSpPr>
          <p:cNvPr id="46081" name="WordArt 1"/>
          <p:cNvSpPr>
            <a:spLocks noChangeArrowheads="1" noChangeShapeType="1" noTextEdit="1"/>
          </p:cNvSpPr>
          <p:nvPr/>
        </p:nvSpPr>
        <p:spPr bwMode="auto">
          <a:xfrm>
            <a:off x="1597500" y="332509"/>
            <a:ext cx="9517804" cy="220054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Реализация индивидуального подхода 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в организации 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предметно – пространственной среды: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97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950" y="-213756"/>
            <a:ext cx="10515600" cy="523557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этих светильников кроется в плафоне: он изготовлен из кристаллов натуральной соли, которая положительно влияет на здоровье человека. Природный материал препятствует размножению опасных бактерий, вирусов и грибков.</a:t>
            </a:r>
            <a:b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польза соляной лампы заключается в ионизации воздуха. Кристалл при нагревании электрической лампочкой выделяет отрицательно заряженные частицы, которые нейтрализуют положительные. Воздух становится чистым и свежим — такой эффект бывает после грозы.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9849" y="497267"/>
            <a:ext cx="104260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солевая лампа и для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чего она нужна?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https://avatars.mds.yandex.net/get-mpic/3609127/img_id4476997711941834116.jpeg/14h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1122">
            <a:off x="9398821" y="4433497"/>
            <a:ext cx="1321755" cy="1904089"/>
          </a:xfrm>
          <a:prstGeom prst="rect">
            <a:avLst/>
          </a:prstGeom>
          <a:noFill/>
        </p:spPr>
      </p:pic>
      <p:pic>
        <p:nvPicPr>
          <p:cNvPr id="10244" name="Picture 4" descr="https://burobiz-a.akamaihd.net/uploads/images/61291/large_30258560050389930_26f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59732">
            <a:off x="2459389" y="4432342"/>
            <a:ext cx="2872632" cy="1873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67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463" y="377000"/>
            <a:ext cx="10136085" cy="6264275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Соляная лампа нейтрализует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нормализует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эмоциональное состояние, оказывает положительное воздействие на здоровье человека.</a:t>
            </a:r>
            <a:b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Используют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её при:</a:t>
            </a:r>
            <a:b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-слабом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иммунитете,</a:t>
            </a:r>
            <a:b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-снижении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общего тонуса,</a:t>
            </a:r>
            <a:b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-проблемах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дыхательной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системой,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-нарушении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функций нервной системы и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стрессах.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625">
            <a:off x="8858250" y="3314700"/>
            <a:ext cx="2914650" cy="29146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1881" y="509142"/>
            <a:ext cx="114359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применению солевого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светильника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2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WordArt 1"/>
          <p:cNvSpPr>
            <a:spLocks noChangeArrowheads="1" noChangeShapeType="1" noTextEdit="1"/>
          </p:cNvSpPr>
          <p:nvPr/>
        </p:nvSpPr>
        <p:spPr bwMode="auto">
          <a:xfrm>
            <a:off x="2137929" y="611578"/>
            <a:ext cx="7018338" cy="1282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Центр 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"Уединения"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7" name="Рисунок 6" descr="https://pp.userapi.com/c840622/v840622113/333bd/BXp21JGHme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191773">
            <a:off x="1621534" y="2553196"/>
            <a:ext cx="2392325" cy="36346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s://pp.userapi.com/c841123/v841123113/48d15/mOS2EaT3k5Y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413910">
            <a:off x="7717275" y="2135209"/>
            <a:ext cx="2765178" cy="39813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18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997526" y="926276"/>
            <a:ext cx="10331533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известно, что дети дошкольного возраста особо эмоциональны и впечатлительны. Они легко подхватывают как положительные, так и отрицательные эмоции окружающих их людей. В процессе развития, воспитания и обучения дети получают огромное количество информации, которую им необходимо усвоить.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Поэтому для формирования психологической стабильности ребенка важно в группе иметь личное пространство, место уединения. Благодаря этой зоне у ребенка появляется возможность уединиться, расслабиться, устранить беспокойство, возбуждение, скованность, сбросить излишки напряжения, восстановить силы, пополнить запас энергии, почувствовать себя защищённым.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 rot="21397008">
            <a:off x="999778" y="525797"/>
            <a:ext cx="617105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уединения в группе - это место, где ребенок может поиграть с любимым предметом или игрушкой, рассмотреть интересную книгу или просто помечтать.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уединения в детском саду необходим для снятия переживаемых детьми стрессовых ситуаций, например, утреннего расставания с родителями, привыкания к новому режимному моменту и т. п.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pp.userapi.com/c840622/v840622113/333bd/BXp21JGHme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344301">
            <a:off x="8366825" y="1012371"/>
            <a:ext cx="2531891" cy="51718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74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890648" y="855024"/>
            <a:ext cx="9737767" cy="55707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личного пространства для формирования психологической стабильности ребёнка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Создать уголок уединения в группе.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Создать психолого-педагогические условия для психологической стабильности ребенка.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Расширить возможность личного пространства, места уединения для детей в групповом помещении.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Обеспечить индивидуальные потребности ребенка и благоприятные условия его развития.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4064" y="3062338"/>
            <a:ext cx="34967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2400" b="1" i="0" u="sng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задачи</a:t>
            </a:r>
            <a:r>
              <a:rPr kumimoji="0" lang="ru-RU" sz="24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4836" y="912905"/>
            <a:ext cx="13002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3200" b="1" i="0" u="none" strike="noStrike" cap="none" spc="0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pp.userapi.com/c841123/v841123113/48d15/mOS2EaT3k5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6884">
            <a:off x="8632432" y="2111815"/>
            <a:ext cx="1595374" cy="18487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653143" y="795647"/>
            <a:ext cx="6115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уединения совмещает в себе уголок психологической разгрузки, который предназначен для отдыха и релаксации, выплескивания негативных эмоций.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700644" y="3449781"/>
            <a:ext cx="6472052" cy="22159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 настроения необходим для снятия эмоционального напряжения, поднятия настроения. Тактильный центр нужен для успокоения детей, отвлечения их от грустных мыслей, негативных эмоций.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https://pp.userapi.com/c830408/v830408113/156d6/oikz-nGSAs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1051" y="688767"/>
            <a:ext cx="1816755" cy="279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https://pp.userapi.com/c621707/v621707113/488fb/6jHNVWYnzt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2612" y="3325092"/>
            <a:ext cx="2015144" cy="29181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145" name="WordArt 1"/>
          <p:cNvSpPr>
            <a:spLocks noChangeArrowheads="1" noChangeShapeType="1" noTextEdit="1"/>
          </p:cNvSpPr>
          <p:nvPr/>
        </p:nvSpPr>
        <p:spPr bwMode="auto">
          <a:xfrm>
            <a:off x="1543524" y="889310"/>
            <a:ext cx="8978013" cy="1135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Центр 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« Игры с кинетическим песком»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Рисунок 5" descr="https://pp.userapi.com/c621707/v621707113/4890d/MhIDUK1h5k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220465">
            <a:off x="1307894" y="2615540"/>
            <a:ext cx="3852306" cy="288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https://sun9-88.userapi.com/impg/o4wwRqV7i7-2Ii92kX2zXrv5K5kkR71ND6D7uA/hI_0nsAzars.jpg?size=810x1080&amp;quality=96&amp;sign=b5044a08aa4c89b1fa5cfb21f2f47420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9808">
            <a:off x="7465549" y="2375067"/>
            <a:ext cx="2752105" cy="3669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85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 rot="21369577">
            <a:off x="1056908" y="1731407"/>
            <a:ext cx="558140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Основная цель работы с песком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снятие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психоэмоционального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напряжения, развитие тактильной чувствительности, создание положительного эмоционального настроя.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https://sun9-60.userapi.com/impg/dmr-4zP6mQ3bAT6p7dfvQxKVqq0sc58zTp5MfA/51C6CE9mq2k.jpg?size=810x1080&amp;quality=96&amp;sign=69ee32a01d0e9f31c270901577b448c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1149">
            <a:off x="7426196" y="2092175"/>
            <a:ext cx="3110621" cy="4147494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020790" y="504700"/>
            <a:ext cx="54388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«Самая лучшая игрушка для детей-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кучка песка!»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(К.Д.Ушинский.)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60021" y="1092530"/>
            <a:ext cx="641267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снятию симптомов тревожности, замкнутости.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элементарного самоконтроля 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саморегуляции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своих действий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мелкой моторики, внимания, воображения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тактильно-кинетическую чувствительность и мелкую моторику рук;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снимать мышечную напряжённость;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совершенствовать зрительно-пространственную ориентировку, речевые возможности;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расширять словарный запас;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9001" y="722899"/>
            <a:ext cx="52441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kumimoji="0" lang="ru-RU" sz="36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Решаемые задачи: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9" name="Picture 3" descr="https://sun9-78.userapi.com/impg/s1e6NLfYJOpNXH1Qc-faFRgyaDzxRk93-didEQ/hiRkZQo5NEo.jpg?size=810x1080&amp;quality=96&amp;sign=2848954d328eaf9d09692d4fac35903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2429">
            <a:off x="7818839" y="1674421"/>
            <a:ext cx="2796640" cy="3728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17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7715" y="2194475"/>
            <a:ext cx="104814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Наличие и содержание тематических выставок, выставок детского творчества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Наличие и содержание наглядного, дидактического материала по изучаемой теме, Отражение темы в родительском уголке, Наличие наглядно – информационных материалов для родителей: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Презентация детских творческих работ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80534">
            <a:off x="1277642" y="3947103"/>
            <a:ext cx="1833693" cy="24449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7857" y="4037610"/>
            <a:ext cx="1803565" cy="24047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9556">
            <a:off x="8536345" y="3322080"/>
            <a:ext cx="2248753" cy="2998337"/>
          </a:xfrm>
          <a:prstGeom prst="rect">
            <a:avLst/>
          </a:prstGeom>
        </p:spPr>
      </p:pic>
      <p:sp>
        <p:nvSpPr>
          <p:cNvPr id="45057" name="WordArt 1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878773" y="-296882"/>
            <a:ext cx="10589945" cy="2185059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Оформление группы в соответствии с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календарно – тематическим планированием образовательного процесса: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4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999513" y="641269"/>
            <a:ext cx="619892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с песком – это проявление естественной активности ребенка. Первые контакты детей друг с другом происходят в песочнице. Именно поэтому естественно использовать песок, проводя, развивающие и обучающие занятия.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Главная особенность песка в том, что он позволяет ребенку или детской группе реально создавать, творить картину мира в «живом» трехмерном пространстве.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https://sun9-5.userapi.com/impg/gfze7cEsNyuIqNUELlldsnCtG7lbE4EE4QpwXw/irQdaqwAx0c.jpg?size=1280x960&amp;quality=96&amp;sign=4a50a32ee84046d8cc2bae94ba0a368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3264">
            <a:off x="872095" y="1967468"/>
            <a:ext cx="3910287" cy="2932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85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02524" y="296882"/>
            <a:ext cx="10355284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с кинетическим песком: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с песком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Ручеёк бежит сквозь пальцы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Закреплять свойства кинетического песка (тягучесть, способность перетекать, перемещаться)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Ход: Напомнить мультфильм про ручеёк. Показать, как ручеёк из песка может перемещаться, протекать сквозь пальцы. Предложить детям поиграть со своим ручейком.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"Песочный дождик"</a:t>
            </a: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регуляция мышечного напряжения, расслабление.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медленно, а затем быстро перебирает песок пальчиками, делая песочный дождь.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Отгадай загадку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эту игру можно играть даже с малышами. Несмотря на простоту, данная игра помогает в развитии мелкой моторики и мышления.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игры вам понадобится песочница с живым или кинетическим песком и маленькие игрушечки, формочки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очень просты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малыш отворачивается, а вы лепите фигурки и прячете в одну из них игрушку- ответ к загадке. Далее ребенок поворачивается, вы загадываете загадку, а он должен отгадать ее и проверить правильность ответа найдя отгадку в песке.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90650" y="4974241"/>
            <a:ext cx="1047403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Игра «Дружба»</a:t>
            </a: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развитие коммуникативных навыков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Правила: в процессе игры дети создают песочные куличи, пироги, колбаски и делят их на части (делятся с друзьями)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4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53142" y="344384"/>
            <a:ext cx="10818421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Необыкновенные следы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развитие воображения, мелкой моторики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 1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ладошками и кулачками надавливает на песок, кончиками пальцев ударяет по его поверхности, перемещает кисти рук в разных направлениях, делает поверхность волнистой, двигает всеми пальцами одновременно, придумывает чьи могут быть следы.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 2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раскатывает песок с помощью пластикового шарика, деревянной палочки делая песок гладким, а затем оставляет следы на песке формочками, печатками, силуэтами букв, цифр и т. д.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Кулинары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развитие воображения, мелкой моторики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Правила: Ребенок лепит из песка торт, пирог и украшает его на свое усмотрение камушками, ракушками, пуговками.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Веселая ферма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Данная игра поможет ребенку в развитии умения классифицировать, внимания, памяти.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игры вам понадобится песочница с кинетическим космическим песком и маленькие игрушечки.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Начинаем игру с того, что просим построить в песочнице веселую ферму и поселить на ней только домашних животных. Ребенок должен сам построить песочную композицию и выбрать из предложенных игрушечек только нужные. Далее просим ребенка запомнить всех животных, которых он поселил на ферме. После этого он отворачивается, а вы убираете одну из игрушечек. Когда малыш повернется, он должен найти и назвать, кого не хватает. По аналогии можно сделать из песка сказочный лес, волшебный сад, цветочное поле и другое.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688769" y="320633"/>
            <a:ext cx="10901548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Разговор с руками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научить детей контролировать свои действия.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Правила: обвести на песке силуэт ладошки. Затем предложите ему оживить ладошку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нарисовать ей глазки, ротик, раскрасить бусинками, камушками или ракушками пальчики. После этого можно затеять беседу с руками. Спросите: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вы любите делать?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Чего не любите?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вы?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При этом важно подчеркнуть, что руки хорошие, они многое умеют делать (перечислите, что именно, но иногда не слушаются своего хозяина. Закончить игру нужно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заключением договора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 руками и их хозяином. Пусть руки пообещают, что в течение 2-3 дней они постараются делать только хорошие дела: мастерить, здороваться, играть и не будут никого обижать.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скатаем колобок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Закреплять представление о свойстве песка слипаться, скатываться в комок. Способствовать закреплению навыка скатывания в шар.</a:t>
            </a:r>
            <a:endParaRPr kumimoji="0" lang="ru-RU" sz="12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Ход: Напомнить сказку </a:t>
            </a:r>
            <a:r>
              <a:rPr kumimoji="0" lang="ru-RU" sz="1600" b="0" i="1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1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Колобок</a:t>
            </a:r>
            <a:r>
              <a:rPr kumimoji="0" lang="ru-RU" sz="1600" b="0" i="1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1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Предложить, скатать колобок соединив, скатав комочки.</a:t>
            </a:r>
            <a:endParaRPr kumimoji="0" lang="ru-RU" sz="12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Обыграть готовый персонаж.</a:t>
            </a:r>
            <a:endParaRPr kumimoji="0" lang="ru-RU" sz="12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Башенки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Закреплять свойства кинетического песка (тягучесть, способность сохранять форму при ударе)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Ход: Показать картинки с разными видами башенок. Показать, как можно построить башню без инструментов, одними руками.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41267" y="4563238"/>
            <a:ext cx="1061654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Паровозик из </a:t>
            </a:r>
            <a:r>
              <a:rPr kumimoji="0" lang="ru-RU" sz="1800" b="1" i="1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Ромашкино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Продолжать закреплять представление о свойствах кинетического песка.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Закреплять представление о геометрических фигурах.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 создавать изображение паровоза из геометрических фигур с помощью формочек для песка.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Ход: Предложить сделать паровозик и вагончики из кинетического песка, используя формочки в виде геометрических фигур. При затруднении показать, как из двух квадратов получить прямоугольник, из двух треугольников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квадрат и т. Д. В конце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рассадить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пассажиров в вагоны.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https://bipbap.ru/wp-content/uploads/2017/10/tmp764465324639649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77922" y="2136339"/>
            <a:ext cx="980299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Закрепление мебели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Соответствие мебели ростовым показателям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Соответствие игрового и дидактического материала возрастным и санитарно – гигиеническим требованиям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Соответствие естественного и искусственного освещения требованиям СанПиН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Отсутствие опасных, колющих, режущих, торчащих предметов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3" name="WordArt 1"/>
          <p:cNvSpPr>
            <a:spLocks noChangeArrowheads="1" noChangeShapeType="1" noTextEdit="1"/>
          </p:cNvSpPr>
          <p:nvPr/>
        </p:nvSpPr>
        <p:spPr bwMode="auto">
          <a:xfrm>
            <a:off x="1147247" y="757175"/>
            <a:ext cx="9908680" cy="11903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Соблюдение техники безопасности: 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4035" name="Picture 3" descr="https://sun9-43.userapi.com/impf/c638424/v638424296/4c54e/ezb9HWUNR5g.jpg?size=604x151&amp;quality=96&amp;sign=3f792e95bd4353467bbc8153b3e916e6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3145" y="4634346"/>
            <a:ext cx="5753100" cy="1438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62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26604">
            <a:off x="1163780" y="2235623"/>
            <a:ext cx="9733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Образные игрушки (куклы, животные и пр.), среднего размера условно-образные игрушки (куклы, животные, знакомые детям по сказкам, мультфильмам и т.п.), в т.ч. народные, в </a:t>
            </a:r>
            <a:r>
              <a:rPr lang="ru-RU" sz="36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наборы для режиссерской игры.</a:t>
            </a:r>
          </a:p>
          <a:p>
            <a:endParaRPr lang="ru-RU" dirty="0" smtClean="0"/>
          </a:p>
        </p:txBody>
      </p:sp>
      <p:sp>
        <p:nvSpPr>
          <p:cNvPr id="43009" name="WordArt 1"/>
          <p:cNvSpPr>
            <a:spLocks noChangeArrowheads="1" noChangeShapeType="1" noTextEdit="1"/>
          </p:cNvSpPr>
          <p:nvPr/>
        </p:nvSpPr>
        <p:spPr bwMode="auto">
          <a:xfrm>
            <a:off x="1654277" y="721549"/>
            <a:ext cx="9187893" cy="10241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Паспорт группы 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60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31273" y="2674732"/>
            <a:ext cx="104621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Игрушечная соразмерная куклам посуда (кастрюльки, половники, тарелки, чашки, ложки и пр.)</a:t>
            </a:r>
          </a:p>
          <a:p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Мебель (кровать, стул, стол), постельные принадлежности (простынь,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подушка, одеяло), простая одежда с разными видами застежек,</a:t>
            </a:r>
          </a:p>
          <a:p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Игрушки-орудия (лопатки, сачки и т.п.), соразмерные куклам коляски, санки соразмерные куклам коляски.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WordArt 1"/>
          <p:cNvSpPr>
            <a:spLocks noChangeArrowheads="1" noChangeShapeType="1" noTextEdit="1"/>
          </p:cNvSpPr>
          <p:nvPr/>
        </p:nvSpPr>
        <p:spPr bwMode="auto">
          <a:xfrm rot="453255">
            <a:off x="241087" y="649506"/>
            <a:ext cx="9995415" cy="173241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Предметы домашнего обихода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702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catherineasquithgallery.com/uploads/posts/2021-02/1612914387_125-p-krasnii-fon-s-ramkoi-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77921" y="457664"/>
            <a:ext cx="105630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-художественно-речевой центр (центр  книги, центр театра) 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-музыкальная центр (музыкальные инструменты: колокольчики, бубны, барабанчики, дудочки, свистульки, деревянные ложки, гармошка, погремушки.  Музыкальные игрушки: неваляшки, музыкальные молоточки,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шумелки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т.д. Игрушки с фиксированной мелодией.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-центр ИЗО деятельности (карандаши, альбомы, восковые карандаши, краски, гуашь, раскраски)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-центр двигательной активности  (спортивный центр)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-центр познавательной активности (сенсорный центр, центр настольно-печатных игр, центр природы, центр конструирования)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-центр активности (центр «Гараж», «Больница»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3766" y="378514"/>
            <a:ext cx="108540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детей данной категории 4 основных вида деятельности: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644" y="913318"/>
            <a:ext cx="68283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Игровая;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Продуктивная;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Познавательно-исследовательская;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Двигательная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78130" y="2860456"/>
            <a:ext cx="102248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результате мы выделили зоны групповой комнаты: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35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2227</Words>
  <Application>Microsoft Office PowerPoint</Application>
  <PresentationFormat>Произвольный</PresentationFormat>
  <Paragraphs>233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-картины-пейзажи во времени года; -цветы: фиалки, хлорофитумы, папоротники; -муляжи овощей, фруктов, демонстрационный материал по лексическим темам.</vt:lpstr>
      <vt:lpstr>   так как развитие активной речи является основной задачей развития детей , то в уголке книги подобраны наборы предметных картинок, наборов сюжетных картин. Наши малыши любят, когда им читают книги, рассматриваем картинки , поэтому здесь много книг по программе в соответствии с возрастом. Репертуар постоянно меняется. Выставляются иллюстрации к сказкам.</vt:lpstr>
      <vt:lpstr>   театр игрушки, настольный театр, плоскостной, би-ба-бо, театр на фланелеграфе, пальчиковый театр, театр «на кеглях», «на палочках», «на перчатках», театр «заводных игрушек», театр «на резиночках»</vt:lpstr>
      <vt:lpstr>Презентация PowerPoint</vt:lpstr>
      <vt:lpstr>Презентация PowerPoint</vt:lpstr>
      <vt:lpstr>Сенсорное развитие: обеспечение накопления представлений о форме, величине, цвете, навыков самообслуживания. Особенностью уголка развитие сенсорных эталонов является наличие сенсорного стола. Коробочка форм-развитие восприятие форм. Горка-развитие пространственных представлений и ориентировок. Пирамидки-развитие восприятия величины предметов, упражнение «Шарики», направлено на развитие умения дифференцировать предметы (шарики) по цветам</vt:lpstr>
      <vt:lpstr>Презентация PowerPoint</vt:lpstr>
      <vt:lpstr>Презентация PowerPoint</vt:lpstr>
      <vt:lpstr>Презентация PowerPoint</vt:lpstr>
      <vt:lpstr>Особенностью спортивно-оздоровительного центра является наличие сухого бассейна.    Бассейн представляет собой своеобразную емкость, которая наполняется огромным количеством шариков. Разноцветные мячики сухого бассейна, которые наполнены воздухом и при давлении принимаю первоначальную форму, служат безопасной опорой для тела ребенка   Играя в таких бассейнах, дети поддаются физической нагрузке, которая благотворно влияет на общее развитие и здоровье ребенка. Кроме всего, детские сухие бассейны положительно влияют на психоэмоциональное состояние ребенка.  Дети испытывают огромное удовольствие и радость, погружаясь в «волны», бассейна и развлекаясь среди множества различных разноцветных мячиков.    Сухой бассейн с шариками-это популярное игровое оборудование для дошкольно-образовательных учреждений. Каркас сухого бассейна изготавливается из плотного эластичного поролона, обтянутого винилис-кожей, а наполнителем для бассейна служат тысячи цветных полиэтиленовых шариков (зеленых, красных, желтых и синих).    Игры и занятия в сухом бассейне помогают удовлетворить естественную потребность ребенка в движении, стимулируют его поисковую и творческую активность, позволяют чередовать упражнения с отдыхом, а также добиваться качественной релаксации. В сухом бассейне тренируются различные мышечные группы, в том числе и формируют осанку. Таким образом, происходит постоянный массаж всего тела, осуществляется стимуляция тактильной чувствительности.     Количество шариков может варьироваться от нескольких сотен до нескольких тысяч, все завит от того, насколько хватит места в той или иной модели бассейна. В таком сухом бассейне можно играть, нырять, прыгать, прятаться с головой под массой шариков и играть в разные игры.  </vt:lpstr>
      <vt:lpstr>Презентация PowerPoint</vt:lpstr>
      <vt:lpstr> 1. Снятие психоэмоционального напряжения.  2. Развитие физиологического и речевого дыхания.  3. Развитие динамической и статической координации.  Занятия лучше проводить в игровой форме и индивидуально, обстановка во время занятий должна быть эмоционально комфортной и вызывать у ребенка интерес, игры и упражнения следует подбирать с учетом возможностей малыша.</vt:lpstr>
      <vt:lpstr>Игры для занятий в сухом бассейне  «Погружение»  Цель: массаж шейных мышц.  - ноги на полу перед бассейном, руки в упоре в бассейне- достаем головой дно бассейна.  «Охотники»  Цель: развитие общей подвижности, массаж всего тела, развитие фантазийного мышления  – дети бросают в «бассейн» свои мячики и догоняют их, передвигаясь по «бассейну» на четвереньках, ползком (в различных позах).  «Поход за грибами»  Цель: развитие правильного речевого дыхания  дети стоят в «бассейне», наклоняясь, делают шумный вдох носом, на выдохе поднимают мячики и складывают в корзинку.</vt:lpstr>
      <vt:lpstr>«Волчок»  Цель: массаж и координация работы позвоночника  - ребенок лежит на бортике бассейна, руки вытянуты- малыш скатывается с бортика в горизонтальном положении и перекатами добирается до противоположного бортика.  «Собери урожай»  Цель: развитие цветовосприятия, ловкости рук, массаж всего тела, развитие общей подвижности  – дети собирают шарики такого же цвета, какой у них мячик и складывают их в большую кучу.  «Следопыт»  Цель: развитие тактильных ощущений, мелкой моторки   - педагог прячет на дне бассейна один или несколько предметов и просит ребят найти их  </vt:lpstr>
      <vt:lpstr>«Кит»  Цель: развитие дыхания, активизация процесса вдох-выдох  – дети лежат в «бассейне» на спине, дельфина помещают на живот, на шумном вдохе поднимают игрушку животом, на произвольном выдохе опускают ее.  «Ловкие ножки»  Цель: развитие координации ножных мышц  - дети сидят на бортиках бассейна и стараются ногами поднять шарики,  - опираясь руками о бортик пытаются оттолкнуть от себя шарики как можно дальше.  «Рыбки»  Цель: развитие общей подвижности, массаж тела  – дети лежат в «бассейне» на животе, голова приподнята, они шевелятся, отгребая от себя шарики ногами («хвостом»).</vt:lpstr>
      <vt:lpstr>«Велосипед»  Цель: укрепление мышц ног и брюшного пресса  – дети сидят в «бассейне», опираясь спиной о бортик, делают движения ногами, как будто едут на велосипеде.  «Прятки»  Цель: укрепление мышц ног, ловкости, развитие общей подвижности  - дети стоят в бассейне, держась руками за его бортики, по сигналу педагога они то приседают, то снова встают.  «Вихрь»  Цель: массаж и развитие координации верхних конечностей  - дети стоят на коленях вокруг бассейна:  - опускают в бассейн правую руку и делают вращательные движения, затем те же действия повторяют левой рукой;  - опускают обе руки в бассейн и одновременно делают вращательные движения: встречные, расходящиеся, в правую сторону, в левую сторону.</vt:lpstr>
      <vt:lpstr>    Ожидаемые результаты при регулярном проведении игр с использованием сухого бассейна:  - снятие психоэмоционального напряжения в период адаптации;  - регуляция двигательной активности детей раннего возраста;  - активизация защитных сил организма;  - развитие тактильной чувствительности, стимуляция зрительного восприятия;  - создание положительного эмоционального фона.</vt:lpstr>
      <vt:lpstr>Подводя итог, можно сказать, что игры в сухом бассейне помогают удовлетворить естественную потребность ребенка в движении, стимулируют его поисковую и творческую активность, позволяют чередовать упражнения с отдыхом, а также добиваться качественной релаксации.  Кроме того, шары для сухого бассейна позитивно влияют на нервную систему. Ребенок, ныряя в цветные шары, получает огромный положительный заряд.</vt:lpstr>
      <vt:lpstr>Презентация PowerPoint</vt:lpstr>
      <vt:lpstr>  Комнатные растения – неотъемлемая часть интерьера всех дошкольных учреждений. Однако помимо украшения помещений, эти растения оказывают благотворное влияние на самочувствие и состояние здоровья. Известно, что воздушная среда в закрытых помещениях далека от идеальной. Помимо пыли, в воздухе часто содержатся небезопасные химические соединения, которые выделяют строительные материалы, мебель, ковровые покрытия. Кроме того, в комнатах обычно присутствуют разнообразные микроорганизмы, попадание которых на слизистую верхних дыхательных путей может вызвать ОРЗ и аллергические заболевания. </vt:lpstr>
      <vt:lpstr>Влияние фитомодулей на здоровье детей проявляется:  •в снижении респираторной заболеваемости;  •в повышении работоспособности и выносливости к физическим и умственным нагрузкам, снижению утомляемости;  •в положительном влиянии эстетического аспекта фитомодулей (зеленые растения в условиях замкнутого пространства создают профилактический эффект, развивают чувство прекрасного, способствуют гармонизации личности, снятию напряжения);  •в развитии таких качеств, как ответственность, заботливость, самостоятельность, трудолюбие, дисциплинированность</vt:lpstr>
      <vt:lpstr>Презентация PowerPoint</vt:lpstr>
      <vt:lpstr>  Рециркулятор-облучатель обеспечивает:  ✔Качественное и безопасное обеззараживание воздуха в помещениях детских учреждений. ✔Значительное снижение числа возбудителей инфекционных заболеваний в воздухе. ✔Предотвращение или существенное снижение риска заболеваемости в период адаптации и во время эпидемий. ✔Снижение и поддержка допустимого уровня микроорганизмов в воздухе помещений без людей и в их присутствии. ✔Предотвращение распространения вирусов воздушно-капельным путём в условиях постоянного скопления людей в помещении. ✔Снижение уровня вирусов и бактерий. Уровень снижается ниже критической отметки, при которой человек становится восприимчив к заражению ✔Остановка распространения инфекционных заболеваний на здоровых людей в офисах, домах, квартирах, приемных, учреждениях. ✔Защита от возможных эпидемий, биологических диверсий, пандемий. ✔Поддержка детей со слабым иммунитетом, людей с ослабленной иммунной системой. ✔Снижение уровня риска заболевания спортсменов-профессионалов от инфекций в спортзалах.</vt:lpstr>
      <vt:lpstr>  ☝Рециркулятор для садиков и школ — это действительно безопасное и надёжное устройство для очистки воздуха. Он имеет следующие преимущества:  ☝БЕЗОПАСНОСТЬ . Излучение не проникает через корпус, поэтому оборудование абсолютно безопасно и может использоваться в присутствии детей.  ☝НАДЁЖНОСТЬ и длительный срок службы. Гарантия — 1 год. Срок службы — 5 лет.  ☝ВЫСОКАЯ ЭФФЕКТИВНОСТЬ — до 99, 9 %. Лампы "АРМЕД" , работая в присутствии людей, обеспечивают широкий спектр воздействия на различные микроорганизмы.  ☝Навесное и передвижное исполнение.  ☝Бесшумная работа.  ☝Презентабельный внешний вид.  ☝Эксплуатация в присутствии людей.  ☝Доступная цена.  ☝Визуальный контроль работы.</vt:lpstr>
      <vt:lpstr>Принцип работы рециркулятора для очистки и обеззараживания воздуха достаточно прост:  -Воздух попадет в корпус. -Источник УФ-лучей внутри корпуса обеззараживает воздух. -Чистый воздух возвращается в помещение.</vt:lpstr>
      <vt:lpstr>Презентация PowerPoint</vt:lpstr>
      <vt:lpstr> Особенность этих светильников кроется в плафоне: он изготовлен из кристаллов натуральной соли, которая положительно влияет на здоровье человека. Природный материал препятствует размножению опасных бактерий, вирусов и грибков.  Ещё польза соляной лампы заключается в ионизации воздуха. Кристалл при нагревании электрической лампочкой выделяет отрицательно заряженные частицы, которые нейтрализуют положительные. Воздух становится чистым и свежим — такой эффект бывает после грозы.</vt:lpstr>
      <vt:lpstr>  Соляная лампа нейтрализует нормализует эмоциональное состояние, оказывает положительное воздействие на здоровье человека.  Используют её при:  -слабом иммунитете, -снижении общего тонуса, -проблемах с дыхательной системой, -нарушении функций нервной системы и стрессах.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HP</cp:lastModifiedBy>
  <cp:revision>48</cp:revision>
  <dcterms:created xsi:type="dcterms:W3CDTF">2021-12-28T11:12:00Z</dcterms:created>
  <dcterms:modified xsi:type="dcterms:W3CDTF">2022-01-24T11:11:23Z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1999230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