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3B60E-38C0-40A1-9B4D-251BB63F548B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66C67-E2FD-487D-B550-9A4340C23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9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1E57-7A5E-44AF-BB3C-5D0AA80C1C4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6D39-2C14-4586-9E42-3F05716C670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0960" cy="225157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финансово-хозяйственной  деятельности образовательного учреждения в </a:t>
            </a:r>
            <a:r>
              <a:rPr lang="ru-RU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6388224" cy="1195344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Заведующий:  </a:t>
            </a:r>
          </a:p>
          <a:p>
            <a:pPr algn="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№100»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Дуплова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</a:t>
            </a:r>
            <a:endParaRPr lang="ru-RU" sz="2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142» Куликова Ю.Ю.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743" y="692696"/>
            <a:ext cx="6830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Нефинансовые активы.</a:t>
            </a:r>
            <a:endParaRPr lang="ru-RU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pmag.ru/sites/spmag.ru/files/field/image/lori-0022139490-bigwww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33" y="1772816"/>
            <a:ext cx="6257727" cy="41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836712"/>
            <a:ext cx="7452319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(свидетельства) о государственной регистрации права;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ОЦДИ, объявленный приказом департамента образования мэрии, и все изменения в него;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инвентарных №№ на основные средства.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инвентарные объекты (здания и сооружения), имеющиеся в экспликации тех. паспорта должны находиться на учете.</a:t>
            </a: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своевременность оприходования нефинансовых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имущество должны быть: заявление и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(по определению) не должны быть на счетах, предназначенных для учета материальных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и эффективное использование основных средств, материальных запасов, земельных участков в соответствии с их назначением.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«про запас» – должна быть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обоснована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1" indent="0" algn="ctr">
              <a:buNone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и обоснованность списания нефинансовых 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неисправного технически сложного оборудования независимо от стоимости – через заключения сервисной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 – по ведомости выдачи материальных запасов (ф. 0504210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списании материальных запасов  (ф. 0504230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списании мягкого и хозяйственного инвентаря (ф. 0504143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складского учета ф. М-17 и сверка ее в соответствии с установленной в Учетной политике периодичностью с данными бухгалтерского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д/с: списание продуктов питания по накопительным ведомостям (ф. 0504038) и сверка их с меню-требованиями и табелями посещаемости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Амортизация.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средств  к амортизационным группам и расчет налога на имущество.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59" y="188640"/>
            <a:ext cx="8335135" cy="197946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в наличии: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2" descr="https://free-images.com/or/bf46/check_tick_mark_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0040" y="1196752"/>
            <a:ext cx="8784976" cy="36123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учреждения: банковские операции, кассовые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выписок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лицевого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лимита кассы (даже нулевого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подотчетными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недостачам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– меры, принятые к возмещению или розыску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должника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131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Нефинансовые активы.</a:t>
            </a:r>
            <a:endParaRPr lang="ru-RU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dn.clipart.email/6d2c4413a3d4b6d8c037a654466dec41_calculator-cliparts-accounting-machines-free-clip-art-budget-_860-7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31" y="4797153"/>
            <a:ext cx="2160240" cy="17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t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97152"/>
            <a:ext cx="1742838" cy="17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zen_doc/1567436/pub_5d9bc6385ba2b500b0d1963a_5d9bc6601d656a00ad1ff10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25" y="4797152"/>
            <a:ext cx="3097204" cy="17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v1930.ru/wp-content/uploads/2020/01/m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27" y="2132856"/>
            <a:ext cx="6899754" cy="4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58127" y="1412776"/>
            <a:ext cx="6912768" cy="58752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оплате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374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Обязательства.</a:t>
            </a:r>
            <a:endParaRPr lang="ru-RU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116632"/>
            <a:ext cx="6840760" cy="66247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оплате труда и др. локальные нормативные акты, регламентирующие оплату труда, и соответствие стимулирующих выплат по приказам действующим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отнесении учреждения к группе по оплате труда;</a:t>
            </a: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+ расчет к штатному расписанию, утвержденный департаментом образования мэрии, и изменения к штатному расписанию, если были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тарификация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изменения к ней – проверяются сплошным порядком (стаж, квалификация, образование): правильность установления должных окладов и соответствие приказов на доплаты и надбавки в приказах и тарификации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процентных надбавок (доплат) от одного должностного оклада или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оклада от учебной нагрузки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табеля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рабочего времени (форма, действующая с 01.05.2015 и способ его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</a:p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карточки-справки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 0504417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книжки, на совместителей – копии (действующие и на уволенных – в сейфе руководителя, а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+ вкладыши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сейфе бухгалтерии и на учете в книге учета бланков строгой отчетности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компенсационной выплаты за неблагоприятные условия труда – соответствие его заключению  по аттестации рабочих мест (специальной оценке условий труда) – если были замечания, должен быть план устранения негативных факторов и принятие мер по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начисления заработной платы и среднего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заработка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времени и оплаты труда сторожей (не по графикам, а - по табелям учета рабочего времени), суммированный учет рабочего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дополнительных отпусков, в том числе по результатам аттестации рабочих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штатной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" y="836712"/>
            <a:ext cx="2304256" cy="2337194"/>
          </a:xfrm>
        </p:spPr>
        <p:txBody>
          <a:bodyPr>
            <a:noAutofit/>
          </a:bodyPr>
          <a:lstStyle/>
          <a:p>
            <a:pPr algn="ctr"/>
            <a:r>
              <a:rPr lang="ru-RU" sz="2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9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 наличии: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free-images.com/or/bf46/check_tick_mark_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1656184" cy="17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1340768"/>
            <a:ext cx="6120680" cy="46085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труда,  внесите изменения т.к. Решение Муниципалитета г. Ярославля от 24.12.12 №23 «Об условиях (системе) платы труда работников муниципальных образовательных учреждениях г. Ярославля (№465-П от 29.06.11 утратило силу)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работы: если совмещение – дополнительное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совместительства – отдельный трудовой договор, график работы и учет рабочего времени отдельной строкой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образование получено в негосударственном ВУЗЕ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этого  ВУЗА) на период обучения сотрудника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6598" cy="1008112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f.nodacdn.net/361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4208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71845"/>
            <a:ext cx="8856984" cy="558323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дебиторской и кредиторской задолженности (особенно просроченной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по договорам (допустимые и запрещенные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мэрии г. Ярославля от 31.12.2014 № 3197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План-графика размещения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 состава комиссии 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возложено исполнение обязанностей контрактного управляющего или состав контрактной службы и 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(максимальной)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ответственности в случае нарушения поставщиком условий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поставленного товара условиям договора (в том числе в результате визуального осмотра и проверкой документации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полнота и достоверность отражения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поставленного товара целям осуществления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551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поставщиками и подрядчиками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060847"/>
            <a:ext cx="871296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страховым взносам и НДФЛ и причины их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неэффективных расходов (штрафов, пеней, неустоек, судебных расходов и др.) и обоснование их уплаты за счет бюджетных средств или виновного лица (материалы расследования и приказ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768752" cy="197946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платежам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kreditny-pomoschnik.ru/uploads/posts/2019-05/1559132745_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664296" cy="17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34604"/>
            <a:ext cx="8280920" cy="3986683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годовой инвентаризации имущества и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инвентаризации и ее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инвентаризационной комиссии (исключение вхождения в ее состав материально-ответственных лиц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1" indent="0" algn="just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инвентаризации денежных средств и нефинансовых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лимита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выборочной инвентаризации кассы (по периодичности, указанной в Учетной политике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72596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endParaRPr lang="ru-RU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ages.ru.prom.st/651656780_w640_h640_vnimanie-idet-inventariza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513"/>
            <a:ext cx="2113230" cy="17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208912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Сохранить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холодную голову и решать поставленные задачи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поддаваться провокациям! Уметь импровизировать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 и вести себя нейтрально-добродушно  (не должно быть никаких лишних телодвижений, активной жестикуляции)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реагировать эмоционально на все то, что происходит вокруг (проверяющий всего лишь гость, которого Вы не приглашали)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учиться пользоваться методам нормализации психического состояния в стрессовой ситуации: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прислушаться к себе и своим мыслям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Переключить внимание на окружающие предметы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нервное и физическое напряжение через ритмичное дыхание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спешить, взять перерыв в разговоре, по возможности сменить место разговора;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возможности, переводить отрицательные эмоции в шутку или юмор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персонал.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знает свои «слабые звенья».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Проинструктировать по действию персонала во время проверки (Отвечать на вопросы строго в рамках трудовой функции)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ограничить контакт проверяющего с персоналом (учить максимально корректно уходить от непонятных, неудобных вопросов)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404664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в стрессовых ситуациях проверки: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9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92888" cy="388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выполнение муниципального задания.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ds27.seversk.ru/wp-content/uploads/2020/12/detskiy-sA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9127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462592" cy="44668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Крепких вам нервов!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Сплоченного коллектива!!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работе!!!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572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9" y="845423"/>
            <a:ext cx="7560840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муниципальные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соглашения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ПФХД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изменения к нему по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(обоснования) по всем источникам финансового обеспечения и к каждому изменению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ПФХД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прекращении обязательств с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отчеты, отражающие количество обучающихся (для д/с - ф.85-к, </a:t>
            </a:r>
            <a:r>
              <a:rPr lang="ru-RU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ДО-1, школ – ф.ОО-1);</a:t>
            </a:r>
          </a:p>
          <a:p>
            <a:pPr lvl="0"/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табеля посещаемости детей (заполненные не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карандашом, форма ПД-4)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льготу по родительской плате (для д/с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 подтверждающие ОВЗ (или инвалидность) при наличии групп комбинированной, компенсирующей направленности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46" y="692696"/>
            <a:ext cx="2603644" cy="30243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free-images.com/or/bf46/check_tick_mark_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3" y="2609111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34693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должно быть в наличии: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47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28122" y="908720"/>
            <a:ext cx="6084168" cy="5949280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исходных данных для расчета объема финансового обеспечения выполнения муниципального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ЗП – утвержденное штатное расписание и изменения к нему (если были изменения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– стоимость основных средств;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земельного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экологию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расходы – исходя из факта предыдущих 2-х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27988" cy="197946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f.nodacdn.net/361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427388" cy="17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70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цели.</a:t>
            </a:r>
            <a:endParaRPr lang="ru-RU" sz="4800" i="1" dirty="0"/>
          </a:p>
        </p:txBody>
      </p:sp>
      <p:pic>
        <p:nvPicPr>
          <p:cNvPr id="6146" name="Picture 2" descr="https://sun9-29.userapi.com/c639317/v639317252/24924/8k6I_f6E-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68" y="2228551"/>
            <a:ext cx="417646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1124744"/>
            <a:ext cx="6480720" cy="4968552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дополнительные соглашения;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ПФХД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изменения к нему по году;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(обоснования) к каждому изменению ПФХД (просроченная кредиторская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ремонты, загородные лагеря, компенсация части родительской платы, выплаты медикам и др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размер компенсации части родительской платы (для д/с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979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в наличии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Picture 2" descr="https://free-images.com/or/bf46/check_tick_mark_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66594"/>
            <a:ext cx="7848872" cy="388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Приносящая доход деятельность.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www.agropraktika.com/upload/iblock/c05/c054b3c0cf6683f6733ab7f8fb4669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023987"/>
            <a:ext cx="6669827" cy="44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1088740"/>
            <a:ext cx="6029015" cy="612068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акт, регламентирующий приносящую доход деятельность (плата с родителей в д/с, питание сотрудников, добровольные пожертвования и др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добровольных пожертвований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конкретной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платной образовательной деятельности – комплект документов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45058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в наличии: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Picture 2" descr="https://free-images.com/or/bf46/check_tick_mark_ch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" y="19888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5148016" cy="4403944"/>
          </a:xfrm>
        </p:spPr>
        <p:txBody>
          <a:bodyPr/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кредиторская задолженность (особенно просроченная) по родительской плате и меры, принятые для ее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погашения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1.01.2021 в договор об оказании платных образовательных услуг внести изменения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Постановление Правительства от 15.09.2020 №1441)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6598" cy="273630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f.nodacdn.net/361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4208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351</TotalTime>
  <Words>1198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Tradeshow</vt:lpstr>
      <vt:lpstr>Организация финансово-хозяйственной  деятельности образовательного учреждения в современных условиях</vt:lpstr>
      <vt:lpstr> </vt:lpstr>
      <vt:lpstr> </vt:lpstr>
      <vt:lpstr>На что обратить внимание: </vt:lpstr>
      <vt:lpstr>Презентация PowerPoint</vt:lpstr>
      <vt:lpstr>Что должно быть в наличии:     </vt:lpstr>
      <vt:lpstr>Презентация PowerPoint</vt:lpstr>
      <vt:lpstr>Что должно быть в наличии: </vt:lpstr>
      <vt:lpstr>На что обратить внимание: </vt:lpstr>
      <vt:lpstr>Презентация PowerPoint</vt:lpstr>
      <vt:lpstr>Что должно быть в наличии: </vt:lpstr>
      <vt:lpstr>Презентация PowerPoint</vt:lpstr>
      <vt:lpstr>Презентация PowerPoint</vt:lpstr>
      <vt:lpstr>Что  должно быть в наличии: </vt:lpstr>
      <vt:lpstr>На что обратить внимание: </vt:lpstr>
      <vt:lpstr>Презентация PowerPoint</vt:lpstr>
      <vt:lpstr>Расчеты по платежам  в бюджет </vt:lpstr>
      <vt:lpstr>Презентация PowerPoint</vt:lpstr>
      <vt:lpstr>Презентация PowerPoint</vt:lpstr>
      <vt:lpstr>Крепких вам нервов! Сплоченного коллектива!! Успехов в работе!!! Удачи!!!!</vt:lpstr>
    </vt:vector>
  </TitlesOfParts>
  <Company>МДОУ 100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HP</cp:lastModifiedBy>
  <cp:revision>35</cp:revision>
  <cp:lastPrinted>2021-02-12T04:45:01Z</cp:lastPrinted>
  <dcterms:created xsi:type="dcterms:W3CDTF">2021-02-08T10:04:07Z</dcterms:created>
  <dcterms:modified xsi:type="dcterms:W3CDTF">2021-03-02T05:14:44Z</dcterms:modified>
</cp:coreProperties>
</file>