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r="12253" b="5661"/>
          <a:stretch/>
        </p:blipFill>
        <p:spPr>
          <a:xfrm>
            <a:off x="395536" y="3717032"/>
            <a:ext cx="2304256" cy="2711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Департамент образования мэрии города Ярославля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МОУ  «Городской центр развития образования»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Муниципальный ресурсный центр «Педагог для всех»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для профилактики агрессии в поведении детей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Савина Екатерина Евгеньевна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Куликова Елена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Ивановна</a:t>
            </a:r>
          </a:p>
          <a:p>
            <a:pPr marL="0" indent="0"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МДОУ «Детский сад №16»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1440160" cy="1847593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717432" cy="1143000"/>
          </a:xfrm>
        </p:spPr>
        <p:txBody>
          <a:bodyPr/>
          <a:lstStyle/>
          <a:p>
            <a:r>
              <a:rPr lang="ru-RU" b="1" dirty="0"/>
              <a:t>Агрессивное поведение </a:t>
            </a:r>
            <a:r>
              <a:rPr lang="en-US" b="1" dirty="0" smtClean="0"/>
              <a:t>- </a:t>
            </a:r>
            <a:endParaRPr lang="ru-RU" b="1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95536" y="1814091"/>
            <a:ext cx="8229600" cy="14708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одно </a:t>
            </a:r>
            <a:r>
              <a:rPr lang="ru-RU" sz="2800" dirty="0"/>
              <a:t>из самых распространенных нарушений среди детей дошкольного возраста, так как это наиболее быстрый и эффективный способ достижения цели.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678" t="29368" r="73034" b="-400"/>
          <a:stretch/>
        </p:blipFill>
        <p:spPr>
          <a:xfrm>
            <a:off x="731012" y="4077072"/>
            <a:ext cx="1579200" cy="24951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90783" y="4611310"/>
            <a:ext cx="950874" cy="150049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310212" y="3173197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Агрессивный ребенок приносит </a:t>
            </a:r>
            <a:endParaRPr lang="en-US" sz="2000" dirty="0" smtClean="0"/>
          </a:p>
          <a:p>
            <a:pPr algn="ctr"/>
            <a:r>
              <a:rPr lang="ru-RU" sz="2000" dirty="0" smtClean="0"/>
              <a:t>массу </a:t>
            </a:r>
            <a:r>
              <a:rPr lang="ru-RU" sz="2000" dirty="0"/>
              <a:t>проблем не только </a:t>
            </a:r>
            <a:endParaRPr lang="en-US" sz="2000" dirty="0" smtClean="0"/>
          </a:p>
          <a:p>
            <a:pPr algn="ctr"/>
            <a:r>
              <a:rPr lang="ru-RU" sz="2000" dirty="0" smtClean="0"/>
              <a:t>окружающим</a:t>
            </a:r>
            <a:r>
              <a:rPr lang="ru-RU" sz="2000" dirty="0"/>
              <a:t>, но и самому себе.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64497" y="434589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/>
              <a:t>Агрессивное </a:t>
            </a:r>
            <a:r>
              <a:rPr lang="ru-RU" b="1" u="sng" dirty="0" smtClean="0"/>
              <a:t>поведение</a:t>
            </a:r>
            <a:endParaRPr lang="en-US" b="1" u="sng" dirty="0" smtClean="0"/>
          </a:p>
          <a:p>
            <a:pPr algn="ctr"/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это крик ребенка о помощи, просьба о </a:t>
            </a:r>
            <a:endParaRPr lang="en-US" dirty="0" smtClean="0"/>
          </a:p>
          <a:p>
            <a:pPr algn="ctr"/>
            <a:r>
              <a:rPr lang="ru-RU" dirty="0" smtClean="0"/>
              <a:t>внимании </a:t>
            </a:r>
            <a:r>
              <a:rPr lang="ru-RU" dirty="0"/>
              <a:t>к его внутреннему миру, </a:t>
            </a:r>
            <a:endParaRPr lang="en-US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котором накопилось слишком много </a:t>
            </a:r>
            <a:endParaRPr lang="en-US" dirty="0" smtClean="0"/>
          </a:p>
          <a:p>
            <a:pPr algn="ctr"/>
            <a:r>
              <a:rPr lang="ru-RU" dirty="0" smtClean="0"/>
              <a:t>разрушительных </a:t>
            </a:r>
            <a:r>
              <a:rPr lang="ru-RU" dirty="0"/>
              <a:t>эмоций. </a:t>
            </a:r>
            <a:r>
              <a:rPr lang="ru-RU" dirty="0" smtClean="0"/>
              <a:t>Выплескивая</a:t>
            </a:r>
            <a:endParaRPr lang="en-US" dirty="0" smtClean="0"/>
          </a:p>
          <a:p>
            <a:pPr algn="ctr"/>
            <a:r>
              <a:rPr lang="ru-RU" dirty="0" smtClean="0"/>
              <a:t> </a:t>
            </a:r>
            <a:r>
              <a:rPr lang="ru-RU" dirty="0"/>
              <a:t>их, он, таким образом, борется за свое психологическое выживание .</a:t>
            </a: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Поведение может носить провокационный характер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7732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сознательно </a:t>
            </a:r>
            <a:r>
              <a:rPr lang="ru-RU" dirty="0"/>
              <a:t>одеваются медленнее;</a:t>
            </a:r>
          </a:p>
          <a:p>
            <a:pPr algn="just"/>
            <a:r>
              <a:rPr lang="ru-RU" dirty="0"/>
              <a:t>отказываются мыть руки;</a:t>
            </a:r>
          </a:p>
          <a:p>
            <a:pPr algn="just"/>
            <a:r>
              <a:rPr lang="ru-RU" dirty="0"/>
              <a:t>отказывается убирать игрушки, пока не услышит маму или не получит шлепок;</a:t>
            </a:r>
          </a:p>
          <a:p>
            <a:pPr algn="just"/>
            <a:r>
              <a:rPr lang="ru-RU" i="1" dirty="0"/>
              <a:t>После этого могут заплакать и естественно ожидают жалости или утешения со стороны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1511939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2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6034"/>
            <a:ext cx="1512168" cy="17728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Преодоление </a:t>
            </a:r>
            <a:r>
              <a:rPr lang="ru-RU" dirty="0"/>
              <a:t>и </a:t>
            </a:r>
            <a:r>
              <a:rPr lang="ru-RU" dirty="0" smtClean="0"/>
              <a:t>профилактика </a:t>
            </a:r>
            <a:r>
              <a:rPr lang="ru-RU" dirty="0"/>
              <a:t>агрессивного поведения ребенка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530" y="198884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Главная </a:t>
            </a:r>
            <a:r>
              <a:rPr lang="ru-RU" dirty="0"/>
              <a:t>рекомендация – взрослый должен быть раскрепощенным, заинтересованным в игре, ведь ребёнок чувствует искренность и ценит ее. Из многочисленных видов агрессии в детском возрасте чаще всего встречаются следующие</a:t>
            </a:r>
            <a:r>
              <a:rPr lang="ru-RU" dirty="0" smtClean="0"/>
              <a:t>:</a:t>
            </a:r>
            <a:endParaRPr lang="en-US" dirty="0" smtClean="0"/>
          </a:p>
          <a:p>
            <a:pPr algn="just"/>
            <a:r>
              <a:rPr lang="ru-RU" dirty="0" smtClean="0"/>
              <a:t> </a:t>
            </a:r>
            <a:r>
              <a:rPr lang="ru-RU" dirty="0"/>
              <a:t>физическая использование физической силы против кого- либо или чего-либо; </a:t>
            </a:r>
            <a:endParaRPr lang="en-US" dirty="0" smtClean="0"/>
          </a:p>
          <a:p>
            <a:pPr algn="just"/>
            <a:r>
              <a:rPr lang="ru-RU" dirty="0" smtClean="0"/>
              <a:t>вербальная </a:t>
            </a:r>
            <a:r>
              <a:rPr lang="ru-RU" dirty="0"/>
              <a:t>(словесная) проявление грубости в речи, отрицательное речевое воздействие, обидное общение, выражение негативных эмоций и намерений в неприемлемой, оскорбительной для собеседника форме; </a:t>
            </a:r>
            <a:endParaRPr lang="en-US" dirty="0" smtClean="0"/>
          </a:p>
          <a:p>
            <a:pPr algn="just"/>
            <a:r>
              <a:rPr lang="ru-RU" dirty="0" err="1" smtClean="0"/>
              <a:t>аутоагрессия</a:t>
            </a:r>
            <a:r>
              <a:rPr lang="ru-RU" dirty="0" smtClean="0"/>
              <a:t> </a:t>
            </a:r>
            <a:r>
              <a:rPr lang="ru-RU" dirty="0"/>
              <a:t>агрессия, направленная на себя, проявляющаяся в самообвинении, самоунижении, нанесении себе телесных повреждений вплоть до самоубийства.</a:t>
            </a: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Приемы снятия агрессивного поведения: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Физическая активность (подраться с подушкой, выбить пыль из нее; физические силовые упражнения, топать ногами, пинать ногой консервную банку, пометать мешочки, дротики в мишень, надуть шарик, покричать в мешочек, «Кто громче крикнет», «Кто выше прыгнет», «Кто быстрее пробежит»);</a:t>
            </a:r>
          </a:p>
          <a:p>
            <a:r>
              <a:rPr lang="ru-RU" dirty="0"/>
              <a:t>«Воздействие на обидчика» (нарисовать, слепить обидчика, а потом смять, порвать и т.д.);</a:t>
            </a:r>
          </a:p>
          <a:p>
            <a:r>
              <a:rPr lang="ru-RU" dirty="0"/>
              <a:t>Кропотливая деятельность (рвать бумагу на мелкие части, полить цветы, постирать белье);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41" y="0"/>
            <a:ext cx="1511939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Приемы снятия агрессивного поведения: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88840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Выплеск агрессии через голос , дыхание – громко петь песню, пускать мыльные пузыри, медленно дышать, использовать «мешочек (стаканчик) для криков», надуть шарик со всем гневом и лопнуть;</a:t>
            </a:r>
          </a:p>
          <a:p>
            <a:r>
              <a:rPr lang="ru-RU" dirty="0"/>
              <a:t>Втирать пластилин в картонку или бумагу;</a:t>
            </a:r>
          </a:p>
          <a:p>
            <a:r>
              <a:rPr lang="ru-RU" dirty="0"/>
              <a:t>Высказать все свои отрицательные эмоции (Я злюсь).</a:t>
            </a:r>
          </a:p>
          <a:p>
            <a:r>
              <a:rPr lang="ru-RU" dirty="0"/>
              <a:t>Старайтесь стимулировать гуманные чувства у ребенка: жалейте, гладьте кошек и собак, обращайте внимание на грустное, подавленное состояние другого человека и стимулируйте желание помочь.</a:t>
            </a:r>
          </a:p>
          <a:p>
            <a:r>
              <a:rPr lang="ru-RU" dirty="0"/>
              <a:t>Приучайте ребенка нести ответственность – «отрабатывать» за свое агрессивное поведение (А теперь иди извинись, погладь по голове, пожми руку, предложи игрушку обиженному тобой ребенку).</a:t>
            </a:r>
          </a:p>
          <a:p>
            <a:r>
              <a:rPr lang="ru-RU" dirty="0"/>
              <a:t>Длительные прогулки с лазаньем по всему, на что он может залезть без риска для жизни, спортивная секция, домашний гимнастический уголок для такого ребенка просто необходимы.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2038"/>
            <a:ext cx="1511939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2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«Мешочек для криков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(«Стаканчик для криков», «Волшебная труба “Крик”» и др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Перед началом урока каждый желающий ребенок может подойти к «Мешочку для криков» и как можно громче покричать в него. Таким образом, он «избавляется» от своего крика на время занятия. После занятия дети могут «забрать» свой крик обратно.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Другой </a:t>
            </a:r>
            <a:r>
              <a:rPr lang="ru-RU" dirty="0"/>
              <a:t>вариант - "Мешочек криков":</a:t>
            </a:r>
          </a:p>
          <a:p>
            <a:endParaRPr lang="ru-RU" dirty="0"/>
          </a:p>
          <a:p>
            <a:pPr marL="0" indent="0" algn="just">
              <a:buNone/>
            </a:pPr>
            <a:r>
              <a:rPr lang="ru-RU" dirty="0"/>
              <a:t>если ребенок возмущен, взволнован, разозлен, словом, просто не в состоянии говорить с вами спокойно, предложите ему воспользоваться "мешочком криков". Договоритесь с ребенком, что пока у него в руках этот мешочек, то он может кричать и визжать в него столько, сколько ему необходимо. Но когда он опустит волшебный мешочек, то будет разговаривать с окружающими спокойным голосом, обсуждая произошедшее.</a:t>
            </a:r>
          </a:p>
          <a:p>
            <a:endParaRPr lang="ru-RU" dirty="0"/>
          </a:p>
          <a:p>
            <a:pPr marL="0" indent="0" algn="just">
              <a:buNone/>
            </a:pPr>
            <a:r>
              <a:rPr lang="ru-RU" dirty="0"/>
              <a:t>Примечание. Так называемый "мешочек криков" вы можете изготовить из любого тканевого мешочка, желательно пришить к нему завязочки, чтобы иметь возможность "закрыть" все "</a:t>
            </a:r>
            <a:r>
              <a:rPr lang="ru-RU" dirty="0" err="1"/>
              <a:t>кричалки</a:t>
            </a:r>
            <a:r>
              <a:rPr lang="ru-RU" dirty="0"/>
              <a:t>" на время нормального разговора. Получившийся мешочек должен храниться в определенном месте и не использоваться с другими целями. Если под рукой не оказалось мешочка, то можно его переделать в "баночку криков" или даже "кастрюлю криков", желательно с крышкой. Однако использовать их позднее для мирных целей, например для приготовления еды, будет крайне нежелательно.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1511939" cy="1774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5517232"/>
            <a:ext cx="1550634" cy="100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1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Игра «Давайте поздороваемся»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7638"/>
            <a:ext cx="8229600" cy="2976066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Цель: развитие </a:t>
            </a:r>
            <a:r>
              <a:rPr lang="ru-RU" dirty="0"/>
              <a:t>воображения, создание психологически непринужденной атмосферы.</a:t>
            </a:r>
          </a:p>
          <a:p>
            <a:endParaRPr lang="ru-RU" dirty="0"/>
          </a:p>
          <a:p>
            <a:pPr marL="0" indent="0" algn="just">
              <a:buNone/>
            </a:pPr>
            <a:r>
              <a:rPr lang="ru-RU" dirty="0"/>
              <a:t>Ход игры: в начале упражнения ведущий рассказывает о разных способах приветствия, принятых и шуточных. Затем детям предлагается поздороваться, прикоснувшись плечом, спиной, рукой, носом, щекой, выдумать собственный необыкновенный способ приветствия для сегодняшнего занятия и поздороваться посредством его.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653136"/>
            <a:ext cx="135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722" y="4599433"/>
            <a:ext cx="135000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4599433"/>
            <a:ext cx="1350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0"/>
            <a:ext cx="1511939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1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«СНЕЖКИ»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pPr marL="0" indent="0" algn="just">
              <a:buNone/>
            </a:pPr>
            <a:r>
              <a:rPr lang="ru-RU" dirty="0"/>
              <a:t>Игра способствует снятию мышечного напряжения, дает возможность в приемлемой форме выплеснуть свой гнев.</a:t>
            </a:r>
          </a:p>
          <a:p>
            <a:endParaRPr lang="ru-RU" dirty="0"/>
          </a:p>
          <a:p>
            <a:pPr marL="0" indent="0" algn="just">
              <a:buNone/>
            </a:pPr>
            <a:r>
              <a:rPr lang="ru-RU" dirty="0"/>
              <a:t>Для проведения игры необходимо сделать «снежки» из ваты и бумаги (по 4-5 на каждого участника). В просторном помещении (лучше в спортивном зале) все «снежки» рассыпаются по полу. В «снежной битве» участники игры пытаются нападать и защищаться. Необходимо объяснить, что попадание «снежком» – это может быть немного больно, но таким образом можно стать отважным, сильным, смелым победителем.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674"/>
            <a:ext cx="1511939" cy="1774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869160"/>
            <a:ext cx="135000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4268"/>
          <a:stretch/>
        </p:blipFill>
        <p:spPr>
          <a:xfrm>
            <a:off x="3629964" y="4869160"/>
            <a:ext cx="1292391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4860712"/>
            <a:ext cx="135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300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818</Words>
  <Application>Microsoft Office PowerPoint</Application>
  <PresentationFormat>Экран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Custom Design</vt:lpstr>
      <vt:lpstr>Департамент образования мэрии города Ярославля МОУ  «Городской центр развития образования» Муниципальный ресурсный центр «Педагог для всех»</vt:lpstr>
      <vt:lpstr>Агрессивное поведение - </vt:lpstr>
      <vt:lpstr>Поведение может носить провокационный характер:</vt:lpstr>
      <vt:lpstr>Преодоление и профилактика агрессивного поведения ребенка</vt:lpstr>
      <vt:lpstr>Приемы снятия агрессивного поведения:</vt:lpstr>
      <vt:lpstr>Приемы снятия агрессивного поведения:</vt:lpstr>
      <vt:lpstr>«Мешочек для криков»  («Стаканчик для криков», «Волшебная труба “Крик”» и др.)</vt:lpstr>
      <vt:lpstr>Игра «Давайте поздороваемся» </vt:lpstr>
      <vt:lpstr>Игра «СНЕЖКИ»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светлана</cp:lastModifiedBy>
  <cp:revision>40</cp:revision>
  <dcterms:created xsi:type="dcterms:W3CDTF">2014-04-01T16:35:38Z</dcterms:created>
  <dcterms:modified xsi:type="dcterms:W3CDTF">2023-03-21T11:14:11Z</dcterms:modified>
</cp:coreProperties>
</file>