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61" r:id="rId2"/>
    <p:sldId id="263" r:id="rId3"/>
    <p:sldId id="264" r:id="rId4"/>
    <p:sldId id="268" r:id="rId5"/>
    <p:sldId id="267" r:id="rId6"/>
    <p:sldId id="266" r:id="rId7"/>
    <p:sldId id="265" r:id="rId8"/>
    <p:sldId id="273" r:id="rId9"/>
    <p:sldId id="272" r:id="rId10"/>
    <p:sldId id="271" r:id="rId11"/>
    <p:sldId id="270" r:id="rId12"/>
    <p:sldId id="269" r:id="rId13"/>
    <p:sldId id="281" r:id="rId14"/>
    <p:sldId id="280" r:id="rId15"/>
    <p:sldId id="279" r:id="rId16"/>
    <p:sldId id="278" r:id="rId17"/>
    <p:sldId id="277" r:id="rId18"/>
    <p:sldId id="276" r:id="rId19"/>
    <p:sldId id="275" r:id="rId20"/>
    <p:sldId id="274" r:id="rId21"/>
    <p:sldId id="289" r:id="rId22"/>
    <p:sldId id="288" r:id="rId23"/>
    <p:sldId id="287" r:id="rId24"/>
    <p:sldId id="286" r:id="rId25"/>
    <p:sldId id="285" r:id="rId26"/>
    <p:sldId id="284" r:id="rId27"/>
    <p:sldId id="283" r:id="rId28"/>
    <p:sldId id="282" r:id="rId29"/>
    <p:sldId id="293" r:id="rId30"/>
    <p:sldId id="292" r:id="rId31"/>
    <p:sldId id="291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EC7BD-3872-4B4C-A9EB-0AC0C9C1E001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912D29-CB6E-4A61-8C0D-ADADF9D9AA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277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&#1072;&#1091;&#1090;&#1080;&#1079;&#1084;.su/index.php/hom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Роман\Desktop\1613556319_3-p-fon-dlya-prezentatsii-delovoi-odnotonnii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3" y="0"/>
            <a:ext cx="9822845" cy="6876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</a:rPr>
              <a:t>Специфика работы с агрессивными детьми с ОВЗ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Роман\Desktop\1ddb65167c5ed91eae16b0d0cacafa83.jpe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506722"/>
            <a:ext cx="5328592" cy="36194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Роман\Desktop\1613556319_3-p-fon-dlya-prezentatsii-delovoi-odnotonnii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3" y="0"/>
            <a:ext cx="9822845" cy="6876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Коррекция агрессивного поведения у</a:t>
            </a:r>
            <a:br>
              <a:rPr lang="ru-RU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 ЗПР: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328592"/>
          </a:xfrm>
        </p:spPr>
        <p:txBody>
          <a:bodyPr/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прямо заявлять о своих чувствах;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выражать гнев  приемлемыми способами;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косвенно выражать гнев при помощи игровых приемов (ролевая игра);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переносить гнев на неопасные объекты (мячи, подушки, мягкие игрушки и т.д.).</a:t>
            </a:r>
          </a:p>
          <a:p>
            <a:endParaRPr lang="ru-RU" dirty="0"/>
          </a:p>
        </p:txBody>
      </p:sp>
      <p:pic>
        <p:nvPicPr>
          <p:cNvPr id="5" name="Picture 2" descr="C:\Users\samir\Downloads\2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509120"/>
            <a:ext cx="1593000" cy="21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samir\Downloads\60607607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653136"/>
            <a:ext cx="2471122" cy="19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samir\Downloads\43925.750x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581128"/>
            <a:ext cx="2016000" cy="2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Роман\Desktop\1613556319_3-p-fon-dlya-prezentatsii-delovoi-odnotonnii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3" y="0"/>
            <a:ext cx="9822845" cy="6876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агрессивного поведения у</a:t>
            </a:r>
            <a:r>
              <a:rPr lang="ru-RU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 ЗПР:</a:t>
            </a:r>
            <a:endParaRPr lang="ru-RU" sz="3200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В ситуации сниженного интеллекта давать посильные для ребёнка задания. Сложные задания могут спровоцировать у него агрессивные реакции.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Развивать навыки межличностных отношений со сверстниками.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Повышать самооценку путем позитивного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самовосприятия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ребенка.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Роман\Desktop\1613556319_3-p-fon-dlya-prezentatsii-delovoi-odnotonnii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3" y="0"/>
            <a:ext cx="9822845" cy="6876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29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ПРОЯВЛЕНИЕ АГРЕССИИ У ДЕТЕЙ  ДОШКОЛЬНОГО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 ВОЗРАСТА С УМСТВЕННОЙ ОТСТАЛОСТЬЮ.</a:t>
            </a:r>
            <a:endParaRPr lang="ru-RU" dirty="0"/>
          </a:p>
        </p:txBody>
      </p:sp>
      <p:pic>
        <p:nvPicPr>
          <p:cNvPr id="5" name="Picture 2" descr="C:\Users\samir\Downloads\cc693267f22481fbfe5f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068960"/>
            <a:ext cx="4219463" cy="30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Роман\Desktop\1613556319_3-p-fon-dlya-prezentatsii-delovoi-odnotonnii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3" y="0"/>
            <a:ext cx="9822845" cy="6876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Умственная отсталость –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это качественные изменения всей психики, всей личности в целом, явившиеся результатом перенесенных органических повреждений центральной нервной системы. Это такая аномалия развития, при которой страдают не только интеллект, но и эмоции, воля, поведение.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Роман\Desktop\1613556319_3-p-fon-dlya-prezentatsii-delovoi-odnotonnii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3" y="0"/>
            <a:ext cx="9822845" cy="6876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Агрессивные дети с УО: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трудом ладят со сверстниками;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легко вступают в конфликты, драки;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способны подавлять аффект;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 частыми сильными аффективными реакциями по незначительному поводу;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проявляют упрямство, агрессивность, двигательное и психическое беспокойство.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Роман\Desktop\1613556319_3-p-fon-dlya-prezentatsii-delovoi-odnotonnii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3" y="0"/>
            <a:ext cx="9822845" cy="6876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Виды агрессии у детей с УО: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56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садистическая агрессия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(удовольствие от агрессии и ее последствий сильнее, чем страх наказания);</a:t>
            </a:r>
          </a:p>
          <a:p>
            <a:pPr lvl="0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аутоагрессия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(когда физическая боль переносится легче, чем психическое страдание, либо служит формой выражения силы этого страдания; ослаблен инстинкт самосохранения);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агрессия, являющаяся следствиями паранойяльной установкой ребенка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генерализованные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страхи, искаженный инстинкт самосохранения);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агрессия как реакция протеста на трудности во взаимоотношениях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агрессия подражательного характера, становящаяся стереотипом поведения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Роман\Desktop\1613556319_3-p-fon-dlya-prezentatsii-delovoi-odnotonnii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3" y="0"/>
            <a:ext cx="9822845" cy="6876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00FF"/>
                </a:solidFill>
              </a:rPr>
              <a:t/>
            </a:r>
            <a:br>
              <a:rPr lang="ru-RU" sz="4000" b="1" dirty="0" smtClean="0">
                <a:solidFill>
                  <a:srgbClr val="0000FF"/>
                </a:solidFill>
              </a:rPr>
            </a:br>
            <a:r>
              <a:rPr lang="ru-RU" sz="4000" b="1" dirty="0" smtClean="0">
                <a:solidFill>
                  <a:srgbClr val="0000FF"/>
                </a:solidFill>
              </a:rPr>
              <a:t>Формирование агрессивности может провоцировать ряд факторов: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тип отношения родителей к ребенку;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стрессы и негативные примеры в социальном окружении;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индивидуальные особенности ребенка;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препятствование реализации базовых потребностей ребенка – потребности в движении, общении, внимании;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биологический фактор, связанный с неправильным формированием головного мозга или заболевания.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Роман\Desktop\1613556319_3-p-fon-dlya-prezentatsii-delovoi-odnotonnii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3" y="0"/>
            <a:ext cx="9822845" cy="6876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Коррекция агрессивного поведения у</a:t>
            </a:r>
            <a:br>
              <a:rPr lang="ru-RU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 нарушением интеллекта: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6"/>
            <a:ext cx="8136904" cy="4680520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Музыкотерапия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– это вид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арт-терапии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где музыка используется в коррекционных целях: </a:t>
            </a:r>
          </a:p>
          <a:p>
            <a:pPr marL="1076325" lvl="0" indent="-269875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помогает ускорить прогресс терапии, так как внутренние переживания легче выражаются с помощью музыки, чем при разговоре;</a:t>
            </a:r>
          </a:p>
          <a:p>
            <a:pPr marL="1076325" lvl="0" indent="-269875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музыка усиливает внимание к чувствам, служит материалом, усиливающим осознание;</a:t>
            </a:r>
          </a:p>
          <a:p>
            <a:pPr marL="1076325" lvl="0" indent="-269875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косвенно повышается музыкальная компетенция, возникает чувство внутреннего контроля и порядка;</a:t>
            </a:r>
          </a:p>
          <a:p>
            <a:pPr marL="1076325" lvl="0" indent="-269875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способствует регуляции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психоэмоционального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состояния ребенка;</a:t>
            </a:r>
          </a:p>
          <a:p>
            <a:pPr marL="1076325" lvl="0" indent="-269875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облегчает усвоение новых положительных установок и форм поведения, коррекция коммуникативной функции.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Роман\Desktop\1613556319_3-p-fon-dlya-prezentatsii-delovoi-odnotonnii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3" y="0"/>
            <a:ext cx="9822845" cy="6876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Коррекция агрессивного поведения у</a:t>
            </a:r>
            <a:br>
              <a:rPr lang="ru-RU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 нарушением интеллекта: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Изотерапия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(рисунок, лепка) – коррекция посредством изобразительной деятельности.</a:t>
            </a:r>
          </a:p>
          <a:p>
            <a:pPr marL="896938" lvl="0" indent="-269875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Изотерапия-это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самовыражение в рисунке и моделирование конфликтных ситуаций. Урок рисование- это овладение навыками техники рисования.</a:t>
            </a:r>
          </a:p>
          <a:p>
            <a:pPr marL="896938" lvl="0" indent="-269875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Продукт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изотерапии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собственная ценность рисунка, связанная с последовательностью этапов разрешения личностных проблем ребенка. Продукт урока рисования- качество овладения ребенком навыков техники рисования.</a:t>
            </a:r>
          </a:p>
          <a:p>
            <a:pPr marL="896938" lvl="0" indent="-269875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Взрослый в процессе рисуночной терапии помогает детям осознать и разрешить проблемную ситуацию, внешне выразить ее в рисунке, лепке и определить выход из нее. Взрослый на уроке рисования передает новые способы и средства изображения и организации процесса усвоения их ребенком.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Роман\Desktop\1613556319_3-p-fon-dlya-prezentatsii-delovoi-odnotonnii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3" y="0"/>
            <a:ext cx="9822845" cy="6876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Коррекция агрессивного поведения у</a:t>
            </a:r>
            <a:br>
              <a:rPr lang="ru-RU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 нарушением интеллекта: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Сказкотерапия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 основе которой лежит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психокоррекция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средствами литературного произведения – сказки.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Роман\Desktop\9b4a13c22f1396c8b90bd1995584935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996952"/>
            <a:ext cx="3354293" cy="2232000"/>
          </a:xfrm>
          <a:prstGeom prst="rect">
            <a:avLst/>
          </a:prstGeom>
          <a:noFill/>
        </p:spPr>
      </p:pic>
      <p:pic>
        <p:nvPicPr>
          <p:cNvPr id="2051" name="Picture 3" descr="C:\Users\Роман\Desktop\wejLtzF2eu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365104"/>
            <a:ext cx="2915433" cy="1944000"/>
          </a:xfrm>
          <a:prstGeom prst="rect">
            <a:avLst/>
          </a:prstGeom>
          <a:noFill/>
        </p:spPr>
      </p:pic>
      <p:pic>
        <p:nvPicPr>
          <p:cNvPr id="2052" name="Picture 4" descr="C:\Users\Роман\Desktop\skazkoterapiya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3861048"/>
            <a:ext cx="2520000" cy="25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Роман\Desktop\1613556319_3-p-fon-dlya-prezentatsii-delovoi-odnotonnii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3" y="0"/>
            <a:ext cx="9822845" cy="6876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     </a:t>
            </a:r>
            <a:r>
              <a:rPr lang="ru-RU" sz="3600" dirty="0" smtClean="0"/>
              <a:t>Дети с ограниченными возможностями - это дети, имеющие различные отклонения психического или физического плана, которые обусловливают нарушения общего развития, не позволяющие детям вести полноценную жизнь.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Роман\Desktop\1613556319_3-p-fon-dlya-prezentatsii-delovoi-odnotonnii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3" y="0"/>
            <a:ext cx="9822845" cy="6876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2880320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ПРОЯВЛЕНИЕ АГРЕССИИ У ДЕТЕЙ  ДОШКОЛЬНОГО</a:t>
            </a: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b="1" i="1" dirty="0" smtClean="0">
                <a:solidFill>
                  <a:srgbClr val="FF0000"/>
                </a:solidFill>
              </a:rPr>
              <a:t> ВОЗРАСТА С РАС.</a:t>
            </a:r>
            <a:endParaRPr lang="ru-RU" sz="4000" dirty="0"/>
          </a:p>
        </p:txBody>
      </p:sp>
      <p:pic>
        <p:nvPicPr>
          <p:cNvPr id="3074" name="Picture 2" descr="C:\Users\Роман\Desktop\upl_1637424256_619746_829bt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3212976"/>
            <a:ext cx="4697999" cy="313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Роман\Desktop\1613556319_3-p-fon-dlya-prezentatsii-delovoi-odnotonnii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3" y="0"/>
            <a:ext cx="9822845" cy="6876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dirty="0" smtClean="0"/>
              <a:t>Расстройства </a:t>
            </a:r>
            <a:r>
              <a:rPr lang="ru-RU" b="1" dirty="0" err="1" smtClean="0"/>
              <a:t>аутистического</a:t>
            </a:r>
            <a:r>
              <a:rPr lang="ru-RU" b="1" dirty="0" smtClean="0"/>
              <a:t> спектра (РАС) </a:t>
            </a:r>
            <a:r>
              <a:rPr lang="ru-RU" dirty="0" smtClean="0"/>
              <a:t>– это группа психических расстройств, которые характеризуются нарушениями в социальном взаимодействии и коммуникации – процессе общения и передачи информации другим людям. </a:t>
            </a:r>
          </a:p>
          <a:p>
            <a:pPr>
              <a:buNone/>
            </a:pPr>
            <a:r>
              <a:rPr lang="ru-RU" dirty="0" smtClean="0"/>
              <a:t>    При аутизме наблюдается ограниченное, стереотипное, повторяющееся поведение.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Роман\Desktop\1613556319_3-p-fon-dlya-prezentatsii-delovoi-odnotonnii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3" y="0"/>
            <a:ext cx="9822845" cy="6876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/>
          <a:lstStyle/>
          <a:p>
            <a:r>
              <a:rPr lang="ru-RU" b="1" i="1" dirty="0" smtClean="0">
                <a:solidFill>
                  <a:srgbClr val="0000FF"/>
                </a:solidFill>
              </a:rPr>
              <a:t>Формы агрессии при РАС:</a:t>
            </a:r>
            <a:endParaRPr lang="ru-RU" b="1" i="1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ru-RU" sz="2800" dirty="0" smtClean="0"/>
              <a:t>Агрессия как проявление влечения (потребности причинить близким боль);</a:t>
            </a:r>
          </a:p>
          <a:p>
            <a:r>
              <a:rPr lang="ru-RU" sz="2800" dirty="0" smtClean="0"/>
              <a:t>Агрессия как средство обороны;</a:t>
            </a:r>
          </a:p>
          <a:p>
            <a:r>
              <a:rPr lang="ru-RU" sz="2800" dirty="0" err="1" smtClean="0"/>
              <a:t>Самоагрессия</a:t>
            </a:r>
            <a:r>
              <a:rPr lang="ru-RU" sz="2800" dirty="0" smtClean="0"/>
              <a:t> (ребёнок начинает плакать, бить себя, кусать себе руки и т.д.);</a:t>
            </a:r>
          </a:p>
          <a:p>
            <a:r>
              <a:rPr lang="ru-RU" sz="2800" dirty="0" smtClean="0"/>
              <a:t>Агрессивные действия как форма общения с окружающим миром.</a:t>
            </a:r>
          </a:p>
          <a:p>
            <a:endParaRPr lang="ru-RU" sz="2800" dirty="0" smtClean="0"/>
          </a:p>
          <a:p>
            <a:endParaRPr lang="ru-RU" dirty="0"/>
          </a:p>
        </p:txBody>
      </p:sp>
      <p:pic>
        <p:nvPicPr>
          <p:cNvPr id="4" name="Picture 2" descr="C:\Users\Роман\Desktop\f9d076014a601954e0de18c7144b6aaf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005064"/>
            <a:ext cx="3048000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Роман\Desktop\1613556319_3-p-fon-dlya-prezentatsii-delovoi-odnotonnii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3" y="0"/>
            <a:ext cx="9822845" cy="6876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36815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Как справляться с агрессивным поведением ребёнка с расстройством </a:t>
            </a:r>
            <a:r>
              <a:rPr lang="ru-RU" sz="3200" b="1" dirty="0" err="1" smtClean="0">
                <a:solidFill>
                  <a:srgbClr val="0000FF"/>
                </a:solidFill>
              </a:rPr>
              <a:t>аутистического</a:t>
            </a:r>
            <a:r>
              <a:rPr lang="ru-RU" sz="3200" b="1" dirty="0" smtClean="0">
                <a:solidFill>
                  <a:srgbClr val="0000FF"/>
                </a:solidFill>
              </a:rPr>
              <a:t> спектра</a:t>
            </a:r>
            <a:endParaRPr lang="ru-RU" sz="3200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Сохраняйте спокойствие;</a:t>
            </a:r>
          </a:p>
          <a:p>
            <a:r>
              <a:rPr lang="ru-RU" sz="2800" dirty="0" smtClean="0"/>
              <a:t>Используйте короткие фразы или минимум слов ("сядь" вместо "Ваня, подойди сюда и сядь«).</a:t>
            </a:r>
          </a:p>
          <a:p>
            <a:r>
              <a:rPr lang="ru-RU" sz="2800" dirty="0" smtClean="0"/>
              <a:t>Уведите ребёнка в безопасное место (уголок уединения в спальне);</a:t>
            </a:r>
          </a:p>
          <a:p>
            <a:r>
              <a:rPr lang="ru-RU" sz="2800" dirty="0" smtClean="0"/>
              <a:t>Используйте визуальные подсказки(карточка с изображением тихого места в группе, куда ребёнок может уйти).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Роман\Desktop\1613556319_3-p-fon-dlya-prezentatsii-delovoi-odnotonnii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3" y="0"/>
            <a:ext cx="9822845" cy="6876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26469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          </a:t>
            </a:r>
            <a:r>
              <a:rPr lang="ru-RU" sz="2400" dirty="0" smtClean="0">
                <a:solidFill>
                  <a:srgbClr val="FF0000"/>
                </a:solidFill>
              </a:rPr>
              <a:t>ЦЕНТР СОЦИАЛЬНЫХ ПРОЕКТОВ «УЧАСТИЕ»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    Координатор Сообщества родителей детей с аутизмом Ярославской области «Участие» является </a:t>
            </a:r>
            <a:r>
              <a:rPr lang="ru-RU" sz="2400" dirty="0" err="1" smtClean="0"/>
              <a:t>Омарова</a:t>
            </a:r>
            <a:r>
              <a:rPr lang="ru-RU" sz="2400" dirty="0" smtClean="0"/>
              <a:t> Галина Владимировна -  психиатр, психотерапевт, магистр психологии, специалист АДК.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i="1" dirty="0" smtClean="0"/>
              <a:t>     Более подробно можно ознакомиться на сайте Сообщества родителей детей с аутизмом  Ярославской области  «Участие». </a:t>
            </a:r>
            <a:r>
              <a:rPr lang="ru-RU" sz="2400" u="sng" dirty="0" smtClean="0">
                <a:hlinkClick r:id="rId3"/>
              </a:rPr>
              <a:t>http://аутизм.su/index.php/home</a:t>
            </a:r>
            <a:endParaRPr lang="ru-RU" sz="2400" dirty="0"/>
          </a:p>
        </p:txBody>
      </p:sp>
      <p:pic>
        <p:nvPicPr>
          <p:cNvPr id="9" name="Рисунок 8" descr="Сообщество родителей детей с РАС (расстройства аутистического спектра) Ярославской области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2204864"/>
            <a:ext cx="2592288" cy="2520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Роман\Desktop\1613556319_3-p-fon-dlya-prezentatsii-delovoi-odnotonnii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-18000"/>
            <a:ext cx="9822845" cy="6876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44016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Как справляться с самоповреждениями у ребёнка с расстройством </a:t>
            </a:r>
            <a:r>
              <a:rPr lang="ru-RU" sz="3200" b="1" dirty="0" err="1" smtClean="0">
                <a:solidFill>
                  <a:srgbClr val="0000FF"/>
                </a:solidFill>
              </a:rPr>
              <a:t>аутистического</a:t>
            </a:r>
            <a:r>
              <a:rPr lang="ru-RU" sz="3200" b="1" dirty="0" smtClean="0">
                <a:solidFill>
                  <a:srgbClr val="0000FF"/>
                </a:solidFill>
              </a:rPr>
              <a:t> спектра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435280" cy="4608512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Если ребёнок с трудом переключается с одного занятия на другое;</a:t>
            </a:r>
          </a:p>
          <a:p>
            <a:r>
              <a:rPr lang="ru-RU" sz="2400" dirty="0" smtClean="0"/>
              <a:t> Если ребёнок хочет заняться чем-то ещё;</a:t>
            </a:r>
          </a:p>
          <a:p>
            <a:r>
              <a:rPr lang="ru-RU" sz="2400" dirty="0" smtClean="0"/>
              <a:t>Если ребёнок , чтобы вы посмотрели на него и поговорили с ним.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pPr>
              <a:buNone/>
            </a:pPr>
            <a:r>
              <a:rPr lang="ru-RU" sz="2400" b="1" dirty="0" smtClean="0"/>
              <a:t>      </a:t>
            </a:r>
          </a:p>
          <a:p>
            <a:pPr>
              <a:buNone/>
            </a:pPr>
            <a:r>
              <a:rPr lang="ru-RU" sz="2400" b="1" dirty="0" smtClean="0"/>
              <a:t>     Важный аспект — реагирование на самоповреждения!</a:t>
            </a:r>
            <a:endParaRPr lang="ru-RU" sz="2400" dirty="0" smtClean="0"/>
          </a:p>
          <a:p>
            <a:endParaRPr lang="ru-RU" sz="2400" dirty="0" smtClean="0"/>
          </a:p>
          <a:p>
            <a:endParaRPr lang="ru-RU" sz="2400" dirty="0"/>
          </a:p>
        </p:txBody>
      </p:sp>
      <p:pic>
        <p:nvPicPr>
          <p:cNvPr id="5" name="Рисунок 4" descr="https://i.pinimg.com/736x/f2/da/b3/f2dab34b59e355b34f2039f35845279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717032"/>
            <a:ext cx="3240360" cy="16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bockroir.by/files/00846/obj/145/16943/img/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717032"/>
            <a:ext cx="2608609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Роман\Desktop\1613556319_3-p-fon-dlya-prezentatsii-delovoi-odnotonnii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3" y="0"/>
            <a:ext cx="9822845" cy="6876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>
                <a:solidFill>
                  <a:srgbClr val="0000FF"/>
                </a:solidFill>
              </a:rPr>
              <a:t>Более успешные долгосрочные стратегии: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800" dirty="0" smtClean="0"/>
              <a:t>предотвращать поведение, избегая вызывающих его ситуаций;</a:t>
            </a:r>
          </a:p>
          <a:p>
            <a:pPr lvl="0"/>
            <a:r>
              <a:rPr lang="ru-RU" sz="2800" dirty="0" smtClean="0"/>
              <a:t>научить ребёнка более приемлемо выражать свои потребности;</a:t>
            </a:r>
          </a:p>
          <a:p>
            <a:pPr lvl="0"/>
            <a:r>
              <a:rPr lang="ru-RU" sz="2800" dirty="0" smtClean="0"/>
              <a:t>стараться не давать требуемое, если это выражается с помощью самоповреждений, и вознаграждать ребёнка, когда он действует более приемлемым способом.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Роман\Desktop\1613556319_3-p-fon-dlya-prezentatsii-delovoi-odnotonnii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-18000"/>
            <a:ext cx="9822845" cy="6876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ПРОЯВЛЕНИЕ АГРЕССИИ У ДЕТЕЙ  ДОШКОЛЬНОГО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 ВОЗРАСТА С НАРУШЕНИЕМ РЕЧИ.</a:t>
            </a:r>
            <a:endParaRPr lang="ru-RU" dirty="0"/>
          </a:p>
        </p:txBody>
      </p:sp>
      <p:pic>
        <p:nvPicPr>
          <p:cNvPr id="3074" name="Picture 2" descr="C:\Users\Роман\Desktop\rBkm3S6OH4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636912"/>
            <a:ext cx="6051139" cy="349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Роман\Desktop\1613556319_3-p-fon-dlya-prezentatsii-delovoi-odnotonnii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3" y="0"/>
            <a:ext cx="9822845" cy="6876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</a:t>
            </a:r>
            <a:r>
              <a:rPr lang="ru-RU" sz="2800" b="1" dirty="0" smtClean="0"/>
              <a:t>Дети с тяжелыми нарушениями речи (ТНР)</a:t>
            </a:r>
            <a:r>
              <a:rPr lang="ru-RU" sz="2800" dirty="0" smtClean="0"/>
              <a:t> – это особая категория детей с отклонениями в развитии, у которых сохранен слух, первично не нарушен интеллект, но есть значительные речевые нарушения, влияющие на становление психики.</a:t>
            </a:r>
          </a:p>
          <a:p>
            <a:pPr>
              <a:buNone/>
            </a:pPr>
            <a:r>
              <a:rPr lang="ru-RU" sz="2800" dirty="0" smtClean="0"/>
              <a:t>   Тяжелые нарушения речи характеризуются своеобразием структуры нарушения и особенностями клинической симптоматики.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Роман\Desktop\1613556319_3-p-fon-dlya-prezentatsii-delovoi-odnotonnii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3" y="0"/>
            <a:ext cx="9822845" cy="6876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Причины агрессии детей с речевыми нарушениями: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smtClean="0"/>
              <a:t>не в состоянии в полном объеме высказать свои </a:t>
            </a:r>
            <a:r>
              <a:rPr lang="ru-RU" sz="2400" dirty="0" smtClean="0"/>
              <a:t>мысли;</a:t>
            </a:r>
          </a:p>
          <a:p>
            <a:r>
              <a:rPr lang="ru-RU" sz="2400" dirty="0" smtClean="0"/>
              <a:t>испытывает </a:t>
            </a:r>
            <a:r>
              <a:rPr lang="ru-RU" sz="2400" dirty="0" smtClean="0"/>
              <a:t>трудности в </a:t>
            </a:r>
            <a:r>
              <a:rPr lang="ru-RU" sz="2400" dirty="0" smtClean="0"/>
              <a:t>общении;</a:t>
            </a:r>
          </a:p>
          <a:p>
            <a:r>
              <a:rPr lang="ru-RU" sz="2400" dirty="0" smtClean="0"/>
              <a:t>менее развиты социальные </a:t>
            </a:r>
            <a:r>
              <a:rPr lang="ru-RU" sz="2400" dirty="0" smtClean="0"/>
              <a:t>навыки;</a:t>
            </a:r>
          </a:p>
          <a:p>
            <a:r>
              <a:rPr lang="ru-RU" sz="2400" dirty="0" smtClean="0"/>
              <a:t>ограничено взаимопонимание со сверстниками и </a:t>
            </a:r>
            <a:r>
              <a:rPr lang="ru-RU" sz="2400" dirty="0" smtClean="0"/>
              <a:t>взрослыми;</a:t>
            </a:r>
          </a:p>
          <a:p>
            <a:r>
              <a:rPr lang="ru-RU" sz="2400" dirty="0" smtClean="0"/>
              <a:t>нарушена </a:t>
            </a:r>
            <a:r>
              <a:rPr lang="ru-RU" sz="2400" dirty="0" smtClean="0"/>
              <a:t>полноценная </a:t>
            </a:r>
            <a:r>
              <a:rPr lang="ru-RU" sz="2400" dirty="0" smtClean="0"/>
              <a:t>коммуникация;</a:t>
            </a:r>
          </a:p>
          <a:p>
            <a:r>
              <a:rPr lang="ru-RU" sz="2400" dirty="0" smtClean="0"/>
              <a:t>трудности </a:t>
            </a:r>
            <a:r>
              <a:rPr lang="ru-RU" sz="2400" dirty="0" smtClean="0"/>
              <a:t>в организации речевого поведения, что отрицательно сказывается в общении с окружающими </a:t>
            </a:r>
            <a:r>
              <a:rPr lang="ru-RU" sz="2400" dirty="0" smtClean="0"/>
              <a:t>людьми;</a:t>
            </a:r>
          </a:p>
          <a:p>
            <a:r>
              <a:rPr lang="ru-RU" sz="2400" dirty="0" smtClean="0"/>
              <a:t>переживания </a:t>
            </a:r>
            <a:r>
              <a:rPr lang="ru-RU" sz="2400" dirty="0" smtClean="0"/>
              <a:t>по поводу </a:t>
            </a:r>
            <a:r>
              <a:rPr lang="ru-RU" sz="2400" dirty="0" smtClean="0"/>
              <a:t>речевого нарушения;</a:t>
            </a:r>
          </a:p>
          <a:p>
            <a:r>
              <a:rPr lang="ru-RU" sz="2400" dirty="0" smtClean="0"/>
              <a:t>эмоциональная </a:t>
            </a:r>
            <a:r>
              <a:rPr lang="ru-RU" sz="2400" dirty="0" smtClean="0"/>
              <a:t>незрелость (доминируют </a:t>
            </a:r>
            <a:r>
              <a:rPr lang="ru-RU" sz="2400" dirty="0" smtClean="0"/>
              <a:t>отрицательные </a:t>
            </a:r>
            <a:r>
              <a:rPr lang="ru-RU" sz="2400" dirty="0" smtClean="0"/>
              <a:t>эмоции);</a:t>
            </a:r>
          </a:p>
          <a:p>
            <a:r>
              <a:rPr lang="ru-RU" sz="2400" dirty="0" smtClean="0"/>
              <a:t>с</a:t>
            </a:r>
            <a:r>
              <a:rPr lang="ru-RU" sz="2400" dirty="0" smtClean="0"/>
              <a:t>тараются привлечь к себе внимание</a:t>
            </a:r>
          </a:p>
          <a:p>
            <a:r>
              <a:rPr lang="ru-RU" sz="2400" dirty="0" smtClean="0"/>
              <a:t>сопутствующие речевым дефектам неврологические проявления.</a:t>
            </a:r>
          </a:p>
          <a:p>
            <a:endParaRPr lang="ru-RU" sz="2400" dirty="0" smtClean="0"/>
          </a:p>
          <a:p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Роман\Desktop\1613556319_3-p-fon-dlya-prezentatsii-delovoi-odnotonnii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3" y="0"/>
            <a:ext cx="9822845" cy="6876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5212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Основные категории аномальных детей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 </a:t>
            </a:r>
            <a:r>
              <a:rPr lang="ru-RU" sz="2800" dirty="0" smtClean="0"/>
              <a:t>(по классификации В.А. Лапшина и Б.П. </a:t>
            </a:r>
            <a:r>
              <a:rPr lang="ru-RU" sz="2800" dirty="0" err="1" smtClean="0"/>
              <a:t>Пузанова</a:t>
            </a:r>
            <a:r>
              <a:rPr lang="ru-RU" sz="2800" dirty="0" smtClean="0"/>
              <a:t>)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5252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1. Дети с нарушением слуха (глухие, слабослышащие, позднооглохшие); </a:t>
            </a:r>
          </a:p>
          <a:p>
            <a:pPr>
              <a:buNone/>
            </a:pPr>
            <a:r>
              <a:rPr lang="ru-RU" dirty="0" smtClean="0"/>
              <a:t>2. Дети с нарушением зрения (слепые, слабовидящие); </a:t>
            </a:r>
          </a:p>
          <a:p>
            <a:pPr>
              <a:buNone/>
            </a:pPr>
            <a:r>
              <a:rPr lang="ru-RU" dirty="0" smtClean="0"/>
              <a:t>3. Дети с нарушением речи (логопаты); </a:t>
            </a:r>
          </a:p>
          <a:p>
            <a:pPr>
              <a:buNone/>
            </a:pPr>
            <a:r>
              <a:rPr lang="ru-RU" dirty="0" smtClean="0"/>
              <a:t>4. Дети с нарушением опорно-двигательного аппарата; </a:t>
            </a:r>
          </a:p>
          <a:p>
            <a:pPr>
              <a:buNone/>
            </a:pPr>
            <a:r>
              <a:rPr lang="ru-RU" dirty="0" smtClean="0"/>
              <a:t>5. Дети с умственной отсталостью; </a:t>
            </a:r>
          </a:p>
          <a:p>
            <a:pPr>
              <a:buNone/>
            </a:pPr>
            <a:r>
              <a:rPr lang="ru-RU" dirty="0" smtClean="0"/>
              <a:t>6. Дети с задержкой психического развития; </a:t>
            </a:r>
          </a:p>
          <a:p>
            <a:pPr>
              <a:buNone/>
            </a:pPr>
            <a:r>
              <a:rPr lang="ru-RU" dirty="0" smtClean="0"/>
              <a:t>7. Дети с нарушением поведения и общения; </a:t>
            </a:r>
          </a:p>
          <a:p>
            <a:pPr>
              <a:buNone/>
            </a:pPr>
            <a:r>
              <a:rPr lang="ru-RU" dirty="0" smtClean="0"/>
              <a:t>8. Дети с комплексными нарушениями психофизического развития, с так называемыми сложными дефектами (слепоглухонемые, глухие или слепые дети с умственной отсталостью).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Роман\Desktop\1613556319_3-p-fon-dlya-prezentatsii-delovoi-odnotonnii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3" y="0"/>
            <a:ext cx="9822845" cy="6876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Рекомендации </a:t>
            </a:r>
            <a:r>
              <a:rPr lang="ru-RU" sz="3600" b="1" dirty="0" smtClean="0">
                <a:solidFill>
                  <a:srgbClr val="FF0000"/>
                </a:solidFill>
              </a:rPr>
              <a:t>по профилактике агрессивного поведения у детей с ТНР.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ru-RU" b="1" dirty="0" smtClean="0"/>
              <a:t>Правила в </a:t>
            </a:r>
            <a:r>
              <a:rPr lang="ru-RU" b="1" dirty="0" smtClean="0"/>
              <a:t>группе</a:t>
            </a:r>
            <a:r>
              <a:rPr lang="ru-RU" b="1" dirty="0" smtClean="0"/>
              <a:t> </a:t>
            </a:r>
            <a:r>
              <a:rPr lang="ru-RU" b="1" dirty="0" smtClean="0"/>
              <a:t>«Что </a:t>
            </a:r>
            <a:r>
              <a:rPr lang="ru-RU" b="1" dirty="0" smtClean="0"/>
              <a:t>можно и нельзя». </a:t>
            </a:r>
            <a:r>
              <a:rPr lang="ru-RU" dirty="0" smtClean="0"/>
              <a:t>Введите утренний ритуал, где каждый день будут напоминаться, проговариваться правила поведения в группе. Данные правила можно нарисовать на одном общем плакате и повесить на стенд в группе, можно сделать уголок правил.  </a:t>
            </a:r>
          </a:p>
          <a:p>
            <a:pPr lvl="0"/>
            <a:r>
              <a:rPr lang="ru-RU" b="1" dirty="0" smtClean="0"/>
              <a:t>Профилактика агрессии посредством чтения сказок.</a:t>
            </a:r>
            <a:r>
              <a:rPr lang="ru-RU" dirty="0" smtClean="0"/>
              <a:t> Возможно чтение сказок про агрессию и социально приемлемые способы совладения, с последующим обсуждением. </a:t>
            </a:r>
          </a:p>
          <a:p>
            <a:pPr lvl="0"/>
            <a:r>
              <a:rPr lang="ru-RU" b="1" dirty="0" smtClean="0"/>
              <a:t>Компромисс и договоренности. </a:t>
            </a:r>
            <a:r>
              <a:rPr lang="ru-RU" dirty="0" smtClean="0"/>
              <a:t>Обучать детей конструктивным способам коммуникации, например, если дети не могут поделить какую-то игрушку, можно им предложить систему очередности, которую они будут систематически соблюдать. </a:t>
            </a:r>
          </a:p>
          <a:p>
            <a:pPr lvl="0"/>
            <a:r>
              <a:rPr lang="ru-RU" b="1" dirty="0" smtClean="0"/>
              <a:t>Оценка чувств ребенка, а не его личности. </a:t>
            </a:r>
            <a:r>
              <a:rPr lang="ru-RU" dirty="0" smtClean="0"/>
              <a:t>Необходимо использовать такие конструкции, как: «я вижу, что ты сильно злишься», «Меня расстраивает, когда размахивают кулаками/кричат/отнимают игрушки», «Ты хочешь показать силу?», «Скажи, ты злишься? Почему?», «Ты обижен?», «Я понимаю, ты не хотел его обидеть» (но в личной беседе объяснить, в условиях, когда никто не видит). «ты помнишь наши правила…»  </a:t>
            </a:r>
          </a:p>
          <a:p>
            <a:pPr lvl="0"/>
            <a:r>
              <a:rPr lang="ru-RU" b="1" dirty="0" smtClean="0"/>
              <a:t>Самоконтроль и обучение. </a:t>
            </a:r>
            <a:r>
              <a:rPr lang="ru-RU" dirty="0" smtClean="0"/>
              <a:t>Необходимо не только детей учить самоконтролю над собственным эмоциональным состоянием, но и стараться контролировать свое. 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Роман\Desktop\1613556319_3-p-fon-dlya-prezentatsii-delovoi-odnotonnii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3" y="0"/>
            <a:ext cx="9822845" cy="6876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   </a:t>
            </a:r>
            <a:endParaRPr lang="ru-RU" sz="7200" b="1" dirty="0">
              <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  <a:solidFill>
                <a:srgbClr val="FF0066"/>
              </a:solidFill>
              <a:latin typeface="Monotype Corsiva" pitchFamily="66" charset="0"/>
            </a:endParaRPr>
          </a:p>
        </p:txBody>
      </p:sp>
      <p:pic>
        <p:nvPicPr>
          <p:cNvPr id="4098" name="Picture 2" descr="C:\Users\Роман\Desktop\nadpis-09-0001-ic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4544" y="1412776"/>
            <a:ext cx="9649072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Роман\Desktop\1613556319_3-p-fon-dlya-prezentatsii-delovoi-odnotonnii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3" y="0"/>
            <a:ext cx="9822845" cy="6876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5212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</a:rPr>
              <a:t>Лечение агрессии у детей с ОВЗ включает в себя:</a:t>
            </a:r>
            <a:endParaRPr lang="ru-RU" sz="3600" b="1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060848"/>
            <a:ext cx="8075240" cy="4065315"/>
          </a:xfrm>
        </p:spPr>
        <p:txBody>
          <a:bodyPr/>
          <a:lstStyle/>
          <a:p>
            <a:r>
              <a:rPr lang="ru-RU" dirty="0" smtClean="0"/>
              <a:t>постоянное наблюдение у психиатра и невролога;</a:t>
            </a:r>
          </a:p>
          <a:p>
            <a:r>
              <a:rPr lang="ru-RU" dirty="0" smtClean="0"/>
              <a:t> прием выписанных препаратов;</a:t>
            </a:r>
          </a:p>
          <a:p>
            <a:r>
              <a:rPr lang="ru-RU" dirty="0" smtClean="0"/>
              <a:t> выполнение лечебных процедур.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Роман\Desktop\1613556319_3-p-fon-dlya-prezentatsii-delovoi-odnotonnii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3" y="0"/>
            <a:ext cx="9822845" cy="6876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212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</a:rPr>
              <a:t>Рекомендации при коррекции агрессивных проявлений у детей с ОВЗ : </a:t>
            </a:r>
            <a:br>
              <a:rPr lang="ru-RU" sz="2800" b="1" dirty="0" smtClean="0">
                <a:solidFill>
                  <a:srgbClr val="0000FF"/>
                </a:solidFill>
              </a:rPr>
            </a:br>
            <a:endParaRPr lang="ru-RU" sz="2800" b="1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340768"/>
            <a:ext cx="7920880" cy="4785395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 smtClean="0"/>
              <a:t>Индивидуальный подход и дифференциация требований;</a:t>
            </a:r>
          </a:p>
          <a:p>
            <a:pPr algn="just"/>
            <a:r>
              <a:rPr lang="ru-RU" dirty="0" smtClean="0"/>
              <a:t>Щадящая нагрузка;</a:t>
            </a:r>
          </a:p>
          <a:p>
            <a:pPr algn="just"/>
            <a:r>
              <a:rPr lang="ru-RU" dirty="0" smtClean="0"/>
              <a:t>Создание ситуаций успеха;</a:t>
            </a:r>
          </a:p>
          <a:p>
            <a:pPr algn="just"/>
            <a:r>
              <a:rPr lang="ru-RU" dirty="0" smtClean="0"/>
              <a:t>Рациональная организация воспитательной  и других видов деятельности;</a:t>
            </a:r>
          </a:p>
          <a:p>
            <a:pPr algn="just"/>
            <a:r>
              <a:rPr lang="ru-RU" dirty="0" smtClean="0"/>
              <a:t>Оказание педагогической помощи;</a:t>
            </a:r>
          </a:p>
          <a:p>
            <a:pPr algn="just"/>
            <a:r>
              <a:rPr lang="ru-RU" dirty="0" smtClean="0"/>
              <a:t>Создание эмоционально-положительного микроклимата в детском коллективе.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Роман\Desktop\1613556319_3-p-fon-dlya-prezentatsii-delovoi-odnotonnii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3" y="0"/>
            <a:ext cx="9822845" cy="6876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5212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</a:rPr>
              <a:t>Способы взаимодействия с ребенком при коррекции агрессивного поведения</a:t>
            </a:r>
            <a:endParaRPr lang="ru-RU" sz="2800" b="1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/>
              <a:t>1. Специфические </a:t>
            </a:r>
            <a:r>
              <a:rPr lang="ru-RU" dirty="0" smtClean="0"/>
              <a:t>(использования различных «путешествий» в воображении на  занятиях; игровое упражнение - осуществляемое в игровой форме повторное выполнение действия с целью его усвоения).</a:t>
            </a:r>
          </a:p>
          <a:p>
            <a:pPr>
              <a:buNone/>
            </a:pPr>
            <a:r>
              <a:rPr lang="ru-RU" b="1" dirty="0" smtClean="0"/>
              <a:t>2. Неспецифические </a:t>
            </a:r>
            <a:r>
              <a:rPr lang="ru-RU" dirty="0" smtClean="0"/>
              <a:t>(не фиксировать внимание на нежелательном поведении ребенка и не впадать самим в агрессивное состояние; выражение удивления, недоумения, огорчения по поводу неадекватного поведения детей; реагировать и откликаться на любые позитивные сдвиги в поведении ребенка). 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Роман\Desktop\1613556319_3-p-fon-dlya-prezentatsii-delovoi-odnotonnii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3" y="0"/>
            <a:ext cx="9822845" cy="6876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2794322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ПРОЯВЛЕНИЕ АГРЕССИИ У ДЕТЕЙ  ДОШКОЛЬНОГО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 ВОЗРАСТА С ЗПР.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3" descr="C:\Users\samir\Downloads\bullying-clipart-black-and-white-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636912"/>
            <a:ext cx="4460336" cy="35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Роман\Desktop\1613556319_3-p-fon-dlya-prezentatsii-delovoi-odnotonnii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3" y="0"/>
            <a:ext cx="9822845" cy="6876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26370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ЗПР-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 задержка психического развития, когда основные познавательные функции (мышление, память, внимание, эмоционально-волевая сфера) у ребёнка развиты не так хорошо, как у сверстников, и отличаются от норм, установленных для данных лет.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pic>
        <p:nvPicPr>
          <p:cNvPr id="5" name="Picture 2" descr="C:\Users\samir\Downloads\5d43977cd7f1f5.3409438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284984"/>
            <a:ext cx="4548960" cy="29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Роман\Desktop\1613556319_3-p-fon-dlya-prezentatsii-delovoi-odnotonnii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3" y="0"/>
            <a:ext cx="9822845" cy="6876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Агрессивные дети с ЗПР: 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412776"/>
            <a:ext cx="7931224" cy="4713387"/>
          </a:xfrm>
        </p:spPr>
        <p:txBody>
          <a:bodyPr/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легко возбудимы;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драчливы;                        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упрямы;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несговорчивы;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обидчивы;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отношения с окружающими напряжены и противоречивы.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1294</Words>
  <Application>Microsoft Office PowerPoint</Application>
  <PresentationFormat>Экран (4:3)</PresentationFormat>
  <Paragraphs>138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Специфика работы с агрессивными детьми с ОВЗ</vt:lpstr>
      <vt:lpstr>Слайд 2</vt:lpstr>
      <vt:lpstr>Основные категории аномальных детей  (по классификации В.А. Лапшина и Б.П. Пузанова)</vt:lpstr>
      <vt:lpstr>Лечение агрессии у детей с ОВЗ включает в себя:</vt:lpstr>
      <vt:lpstr>Рекомендации при коррекции агрессивных проявлений у детей с ОВЗ :  </vt:lpstr>
      <vt:lpstr>Способы взаимодействия с ребенком при коррекции агрессивного поведения</vt:lpstr>
      <vt:lpstr>ПРОЯВЛЕНИЕ АГРЕССИИ У ДЕТЕЙ  ДОШКОЛЬНОГО  ВОЗРАСТА С ЗПР. </vt:lpstr>
      <vt:lpstr>ЗПР- это задержка психического развития, когда основные познавательные функции (мышление, память, внимание, эмоционально-волевая сфера) у ребёнка развиты не так хорошо, как у сверстников, и отличаются от норм, установленных для данных лет. </vt:lpstr>
      <vt:lpstr>Агрессивные дети с ЗПР: </vt:lpstr>
      <vt:lpstr> Коррекция агрессивного поведения у детей с ЗПР: </vt:lpstr>
      <vt:lpstr>Профилактика агрессивного поведения у детей с ЗПР:</vt:lpstr>
      <vt:lpstr>ПРОЯВЛЕНИЕ АГРЕССИИ У ДЕТЕЙ  ДОШКОЛЬНОГО  ВОЗРАСТА С УМСТВЕННОЙ ОТСТАЛОСТЬЮ.</vt:lpstr>
      <vt:lpstr>Слайд 13</vt:lpstr>
      <vt:lpstr>Агрессивные дети с УО: </vt:lpstr>
      <vt:lpstr>Виды агрессии у детей с УО:</vt:lpstr>
      <vt:lpstr> Формирование агрессивности может провоцировать ряд факторов: </vt:lpstr>
      <vt:lpstr> Коррекция агрессивного поведения у детей с нарушением интеллекта: </vt:lpstr>
      <vt:lpstr>Коррекция агрессивного поведения у детей с нарушением интеллекта:</vt:lpstr>
      <vt:lpstr>Коррекция агрессивного поведения у детей с нарушением интеллекта:</vt:lpstr>
      <vt:lpstr>ПРОЯВЛЕНИЕ АГРЕССИИ У ДЕТЕЙ  ДОШКОЛЬНОГО  ВОЗРАСТА С РАС.</vt:lpstr>
      <vt:lpstr>Слайд 21</vt:lpstr>
      <vt:lpstr>Формы агрессии при РАС:</vt:lpstr>
      <vt:lpstr>Как справляться с агрессивным поведением ребёнка с расстройством аутистического спектра</vt:lpstr>
      <vt:lpstr>Слайд 24</vt:lpstr>
      <vt:lpstr>Как справляться с самоповреждениями у ребёнка с расстройством аутистического спектра</vt:lpstr>
      <vt:lpstr> Более успешные долгосрочные стратегии: </vt:lpstr>
      <vt:lpstr>ПРОЯВЛЕНИЕ АГРЕССИИ У ДЕТЕЙ  ДОШКОЛЬНОГО  ВОЗРАСТА С НАРУШЕНИЕМ РЕЧИ.</vt:lpstr>
      <vt:lpstr>Слайд 28</vt:lpstr>
      <vt:lpstr>Причины агрессии детей с речевыми нарушениями:</vt:lpstr>
      <vt:lpstr> Рекомендации по профилактике агрессивного поведения у детей с ТНР.  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ПРОЯВЛЕНИЕ АГРЕССИИ У ДЕТЕЙ  ДОШКОЛЬНОГО  ВОЗРАСТА С ЗПР.</dc:title>
  <dc:creator>samir</dc:creator>
  <cp:lastModifiedBy>Роман</cp:lastModifiedBy>
  <cp:revision>61</cp:revision>
  <dcterms:created xsi:type="dcterms:W3CDTF">2023-03-12T10:20:27Z</dcterms:created>
  <dcterms:modified xsi:type="dcterms:W3CDTF">2023-03-23T09:06:05Z</dcterms:modified>
</cp:coreProperties>
</file>